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93" r:id="rId2"/>
    <p:sldId id="311" r:id="rId3"/>
    <p:sldId id="310" r:id="rId4"/>
    <p:sldId id="315" r:id="rId5"/>
    <p:sldId id="316" r:id="rId6"/>
    <p:sldId id="317" r:id="rId7"/>
    <p:sldId id="296" r:id="rId8"/>
    <p:sldId id="313" r:id="rId9"/>
    <p:sldId id="314" r:id="rId10"/>
    <p:sldId id="312" r:id="rId11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sz="2000" baseline="0"/>
              <a:t>Αρχικό Αίτημα Νέων Ωφελούμενων</a:t>
            </a:r>
            <a:endParaRPr lang="sq-AL" sz="2000" baseline="0"/>
          </a:p>
        </c:rich>
      </c:tx>
      <c:layout>
        <c:manualLayout>
          <c:xMode val="edge"/>
          <c:yMode val="edge"/>
          <c:x val="0.48639864000402439"/>
          <c:y val="3.652974433594102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ARX_AIT_PSI_ST!$B$19</c:f>
              <c:strCache>
                <c:ptCount val="1"/>
                <c:pt idx="0">
                  <c:v>Όχι</c:v>
                </c:pt>
              </c:strCache>
            </c:strRef>
          </c:tx>
          <c:spPr>
            <a:solidFill>
              <a:srgbClr val="D9969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ARX_AIT_PSI_ST!$A$20:$A$29</c:f>
              <c:strCache>
                <c:ptCount val="10"/>
                <c:pt idx="0">
                  <c:v>Ψυχολογική στήριξη</c:v>
                </c:pt>
                <c:pt idx="1">
                  <c:v>Νομική στήριξη</c:v>
                </c:pt>
                <c:pt idx="2">
                  <c:v>Πληροφόρηση</c:v>
                </c:pt>
                <c:pt idx="3">
                  <c:v>Κοινωνική στήριξη</c:v>
                </c:pt>
                <c:pt idx="4">
                  <c:v>Φιλοξενία</c:v>
                </c:pt>
                <c:pt idx="5">
                  <c:v>Εργασιακή συμβουλευτική και πληροφόρηση</c:v>
                </c:pt>
                <c:pt idx="6">
                  <c:v>Νομική βοήθεια</c:v>
                </c:pt>
                <c:pt idx="7">
                  <c:v>Κοινωνικές παροχές</c:v>
                </c:pt>
                <c:pt idx="8">
                  <c:v>Ανεύρεση εργασίας</c:v>
                </c:pt>
                <c:pt idx="9">
                  <c:v>Άλλο</c:v>
                </c:pt>
              </c:strCache>
            </c:strRef>
          </c:cat>
          <c:val>
            <c:numRef>
              <c:f>ARX_AIT_PSI_ST!$B$20:$B$29</c:f>
              <c:numCache>
                <c:formatCode>0.00%</c:formatCode>
                <c:ptCount val="10"/>
                <c:pt idx="0" formatCode="0%">
                  <c:v>0.51</c:v>
                </c:pt>
                <c:pt idx="1">
                  <c:v>0.6089</c:v>
                </c:pt>
                <c:pt idx="2">
                  <c:v>0.71009999999999995</c:v>
                </c:pt>
                <c:pt idx="3">
                  <c:v>0.73170000000000002</c:v>
                </c:pt>
                <c:pt idx="4">
                  <c:v>0.85250000000000004</c:v>
                </c:pt>
                <c:pt idx="5">
                  <c:v>0.91839999999999999</c:v>
                </c:pt>
                <c:pt idx="6">
                  <c:v>0.93379999999999996</c:v>
                </c:pt>
                <c:pt idx="7">
                  <c:v>0.97309999999999997</c:v>
                </c:pt>
                <c:pt idx="8">
                  <c:v>0.98040000000000005</c:v>
                </c:pt>
                <c:pt idx="9">
                  <c:v>0.98599999999999999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26-40DC-B639-C8D93F2447F6}"/>
            </c:ext>
          </c:extLst>
        </c:ser>
        <c:ser>
          <c:idx val="1"/>
          <c:order val="1"/>
          <c:tx>
            <c:strRef>
              <c:f>ARX_AIT_PSI_ST!$C$19</c:f>
              <c:strCache>
                <c:ptCount val="1"/>
                <c:pt idx="0">
                  <c:v>Ναι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ARX_AIT_PSI_ST!$A$20:$A$29</c:f>
              <c:strCache>
                <c:ptCount val="10"/>
                <c:pt idx="0">
                  <c:v>Ψυχολογική στήριξη</c:v>
                </c:pt>
                <c:pt idx="1">
                  <c:v>Νομική στήριξη</c:v>
                </c:pt>
                <c:pt idx="2">
                  <c:v>Πληροφόρηση</c:v>
                </c:pt>
                <c:pt idx="3">
                  <c:v>Κοινωνική στήριξη</c:v>
                </c:pt>
                <c:pt idx="4">
                  <c:v>Φιλοξενία</c:v>
                </c:pt>
                <c:pt idx="5">
                  <c:v>Εργασιακή συμβουλευτική και πληροφόρηση</c:v>
                </c:pt>
                <c:pt idx="6">
                  <c:v>Νομική βοήθεια</c:v>
                </c:pt>
                <c:pt idx="7">
                  <c:v>Κοινωνικές παροχές</c:v>
                </c:pt>
                <c:pt idx="8">
                  <c:v>Ανεύρεση εργασίας</c:v>
                </c:pt>
                <c:pt idx="9">
                  <c:v>Άλλο</c:v>
                </c:pt>
              </c:strCache>
            </c:strRef>
          </c:cat>
          <c:val>
            <c:numRef>
              <c:f>ARX_AIT_PSI_ST!$C$20:$C$29</c:f>
              <c:numCache>
                <c:formatCode>0.00%</c:formatCode>
                <c:ptCount val="10"/>
                <c:pt idx="0" formatCode="0%">
                  <c:v>0.49</c:v>
                </c:pt>
                <c:pt idx="1">
                  <c:v>0.3911</c:v>
                </c:pt>
                <c:pt idx="2">
                  <c:v>0.28989999999999999</c:v>
                </c:pt>
                <c:pt idx="3">
                  <c:v>0.26829999999999998</c:v>
                </c:pt>
                <c:pt idx="4">
                  <c:v>0.14749999999999999</c:v>
                </c:pt>
                <c:pt idx="5">
                  <c:v>8.1600000000000006E-2</c:v>
                </c:pt>
                <c:pt idx="6">
                  <c:v>6.6199999999999995E-2</c:v>
                </c:pt>
                <c:pt idx="7">
                  <c:v>2.69E-2</c:v>
                </c:pt>
                <c:pt idx="8">
                  <c:v>1.9599999999999999E-2</c:v>
                </c:pt>
                <c:pt idx="9">
                  <c:v>1.4E-2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A26-40DC-B639-C8D93F2447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4"/>
        <c:overlap val="100"/>
        <c:axId val="284900184"/>
        <c:axId val="284900576"/>
      </c:barChart>
      <c:catAx>
        <c:axId val="2849001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284900576"/>
        <c:crosses val="autoZero"/>
        <c:auto val="1"/>
        <c:lblAlgn val="ctr"/>
        <c:lblOffset val="100"/>
        <c:noMultiLvlLbl val="0"/>
      </c:catAx>
      <c:valAx>
        <c:axId val="284900576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284900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300" baseline="0"/>
      </a:pPr>
      <a:endParaRPr lang="el-GR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56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sz="2400" b="0" i="0" baseline="0" dirty="0"/>
              <a:t>Νέες Ωφελούμενες</a:t>
            </a:r>
            <a:endParaRPr lang="sq-AL" sz="2400" b="0" i="0" baseline="0" dirty="0"/>
          </a:p>
        </c:rich>
      </c:tx>
      <c:layout>
        <c:manualLayout>
          <c:xMode val="edge"/>
          <c:yMode val="edge"/>
          <c:x val="0.44911372549019607"/>
          <c:y val="3.488740881699968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6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VIA_ENDOOIKOGENEIAKH!$B$19</c:f>
              <c:strCache>
                <c:ptCount val="1"/>
                <c:pt idx="0">
                  <c:v>Όχι</c:v>
                </c:pt>
              </c:strCache>
            </c:strRef>
          </c:tx>
          <c:spPr>
            <a:solidFill>
              <a:srgbClr val="D9969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VIA_ENDOOIKOGENEIAKH!$A$20:$A$24</c:f>
              <c:strCache>
                <c:ptCount val="5"/>
                <c:pt idx="0">
                  <c:v>Ενδοοικογενειακή βία</c:v>
                </c:pt>
                <c:pt idx="1">
                  <c:v>Σεξουαλική παρενόχληση</c:v>
                </c:pt>
                <c:pt idx="2">
                  <c:v>Βιασμός</c:v>
                </c:pt>
                <c:pt idx="3">
                  <c:v>Trafficking</c:v>
                </c:pt>
                <c:pt idx="4">
                  <c:v>Πορνεία</c:v>
                </c:pt>
              </c:strCache>
            </c:strRef>
          </c:cat>
          <c:val>
            <c:numRef>
              <c:f>VIA_ENDOOIKOGENEIAKH!$B$20:$B$24</c:f>
              <c:numCache>
                <c:formatCode>0.00%</c:formatCode>
                <c:ptCount val="5"/>
                <c:pt idx="0">
                  <c:v>0.2697</c:v>
                </c:pt>
                <c:pt idx="1">
                  <c:v>0.98670000000000002</c:v>
                </c:pt>
                <c:pt idx="2">
                  <c:v>0.98799999999999999</c:v>
                </c:pt>
                <c:pt idx="3">
                  <c:v>0.99639999999999995</c:v>
                </c:pt>
                <c:pt idx="4">
                  <c:v>0.99939999999999996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C75-4D43-A831-9E11B4A8A39E}"/>
            </c:ext>
          </c:extLst>
        </c:ser>
        <c:ser>
          <c:idx val="1"/>
          <c:order val="1"/>
          <c:tx>
            <c:strRef>
              <c:f>VIA_ENDOOIKOGENEIAKH!$C$19</c:f>
              <c:strCache>
                <c:ptCount val="1"/>
                <c:pt idx="0">
                  <c:v>Ναι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C75-4D43-A831-9E11B4A8A39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VIA_ENDOOIKOGENEIAKH!$A$20:$A$24</c:f>
              <c:strCache>
                <c:ptCount val="5"/>
                <c:pt idx="0">
                  <c:v>Ενδοοικογενειακή βία</c:v>
                </c:pt>
                <c:pt idx="1">
                  <c:v>Σεξουαλική παρενόχληση</c:v>
                </c:pt>
                <c:pt idx="2">
                  <c:v>Βιασμός</c:v>
                </c:pt>
                <c:pt idx="3">
                  <c:v>Trafficking</c:v>
                </c:pt>
                <c:pt idx="4">
                  <c:v>Πορνεία</c:v>
                </c:pt>
              </c:strCache>
            </c:strRef>
          </c:cat>
          <c:val>
            <c:numRef>
              <c:f>VIA_ENDOOIKOGENEIAKH!$C$20:$C$24</c:f>
              <c:numCache>
                <c:formatCode>0.00%</c:formatCode>
                <c:ptCount val="5"/>
                <c:pt idx="0">
                  <c:v>0.73029999999999995</c:v>
                </c:pt>
                <c:pt idx="1">
                  <c:v>1.3299999999999999E-2</c:v>
                </c:pt>
                <c:pt idx="2">
                  <c:v>1.2E-2</c:v>
                </c:pt>
                <c:pt idx="3">
                  <c:v>3.5999999999999999E-3</c:v>
                </c:pt>
                <c:pt idx="4">
                  <c:v>5.9999999999999995E-4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C75-4D43-A831-9E11B4A8A3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4"/>
        <c:overlap val="100"/>
        <c:axId val="296313112"/>
        <c:axId val="294703720"/>
      </c:barChart>
      <c:catAx>
        <c:axId val="2963131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294703720"/>
        <c:crosses val="autoZero"/>
        <c:auto val="1"/>
        <c:lblAlgn val="ctr"/>
        <c:lblOffset val="100"/>
        <c:noMultiLvlLbl val="0"/>
      </c:catAx>
      <c:valAx>
        <c:axId val="294703720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2963131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300" baseline="0"/>
      </a:pPr>
      <a:endParaRPr lang="el-GR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sz="2200" baseline="0" dirty="0"/>
              <a:t>Πολλαπλές διακρίσεις Νέων Ωφελούμενων</a:t>
            </a:r>
            <a:endParaRPr lang="sq-AL" sz="2200" baseline="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DIAKRISEIS_MONOGONEAS!$B$16</c:f>
              <c:strCache>
                <c:ptCount val="1"/>
                <c:pt idx="0">
                  <c:v>Όχι </c:v>
                </c:pt>
              </c:strCache>
            </c:strRef>
          </c:tx>
          <c:spPr>
            <a:solidFill>
              <a:srgbClr val="D9969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DIAKRISEIS_MONOGONEAS!$A$17:$A$24</c:f>
              <c:strCache>
                <c:ptCount val="8"/>
                <c:pt idx="0">
                  <c:v>Άνεργη</c:v>
                </c:pt>
                <c:pt idx="1">
                  <c:v>Μονογονέας</c:v>
                </c:pt>
                <c:pt idx="2">
                  <c:v>Πρόσφυγας</c:v>
                </c:pt>
                <c:pt idx="3">
                  <c:v>Αιτούσα άσυλο</c:v>
                </c:pt>
                <c:pt idx="4">
                  <c:v>Μετανάστρια</c:v>
                </c:pt>
                <c:pt idx="5">
                  <c:v>ΑμεΑ</c:v>
                </c:pt>
                <c:pt idx="6">
                  <c:v>Ρομά</c:v>
                </c:pt>
                <c:pt idx="7">
                  <c:v>Άλλο</c:v>
                </c:pt>
              </c:strCache>
            </c:strRef>
          </c:cat>
          <c:val>
            <c:numRef>
              <c:f>DIAKRISEIS_MONOGONEAS!$B$17:$B$24</c:f>
              <c:numCache>
                <c:formatCode>0.00%</c:formatCode>
                <c:ptCount val="8"/>
                <c:pt idx="0">
                  <c:v>0.4819</c:v>
                </c:pt>
                <c:pt idx="1">
                  <c:v>0.93669999999999998</c:v>
                </c:pt>
                <c:pt idx="2">
                  <c:v>0.95709999999999995</c:v>
                </c:pt>
                <c:pt idx="3">
                  <c:v>0.97670000000000001</c:v>
                </c:pt>
                <c:pt idx="4">
                  <c:v>0.98599999999999999</c:v>
                </c:pt>
                <c:pt idx="5">
                  <c:v>0.99060000000000004</c:v>
                </c:pt>
                <c:pt idx="6">
                  <c:v>0.98970000000000002</c:v>
                </c:pt>
                <c:pt idx="7">
                  <c:v>0.97519999999999996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8E-45F5-BF5A-A6A246C50B0E}"/>
            </c:ext>
          </c:extLst>
        </c:ser>
        <c:ser>
          <c:idx val="1"/>
          <c:order val="1"/>
          <c:tx>
            <c:strRef>
              <c:f>DIAKRISEIS_MONOGONEAS!$C$16</c:f>
              <c:strCache>
                <c:ptCount val="1"/>
                <c:pt idx="0">
                  <c:v>Ναι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DIAKRISEIS_MONOGONEAS!$A$17:$A$24</c:f>
              <c:strCache>
                <c:ptCount val="8"/>
                <c:pt idx="0">
                  <c:v>Άνεργη</c:v>
                </c:pt>
                <c:pt idx="1">
                  <c:v>Μονογονέας</c:v>
                </c:pt>
                <c:pt idx="2">
                  <c:v>Πρόσφυγας</c:v>
                </c:pt>
                <c:pt idx="3">
                  <c:v>Αιτούσα άσυλο</c:v>
                </c:pt>
                <c:pt idx="4">
                  <c:v>Μετανάστρια</c:v>
                </c:pt>
                <c:pt idx="5">
                  <c:v>ΑμεΑ</c:v>
                </c:pt>
                <c:pt idx="6">
                  <c:v>Ρομά</c:v>
                </c:pt>
                <c:pt idx="7">
                  <c:v>Άλλο</c:v>
                </c:pt>
              </c:strCache>
            </c:strRef>
          </c:cat>
          <c:val>
            <c:numRef>
              <c:f>DIAKRISEIS_MONOGONEAS!$C$17:$C$24</c:f>
              <c:numCache>
                <c:formatCode>0.00%</c:formatCode>
                <c:ptCount val="8"/>
                <c:pt idx="0">
                  <c:v>0.5181</c:v>
                </c:pt>
                <c:pt idx="1">
                  <c:v>6.3299999999999995E-2</c:v>
                </c:pt>
                <c:pt idx="2">
                  <c:v>4.2900000000000001E-2</c:v>
                </c:pt>
                <c:pt idx="3">
                  <c:v>2.3300000000000001E-2</c:v>
                </c:pt>
                <c:pt idx="4">
                  <c:v>1.4E-2</c:v>
                </c:pt>
                <c:pt idx="5">
                  <c:v>9.4000000000000004E-3</c:v>
                </c:pt>
                <c:pt idx="6">
                  <c:v>1.03E-2</c:v>
                </c:pt>
                <c:pt idx="7">
                  <c:v>2.4799999999999999E-2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08E-45F5-BF5A-A6A246C50B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4"/>
        <c:overlap val="100"/>
        <c:axId val="303223928"/>
        <c:axId val="303224320"/>
      </c:barChart>
      <c:catAx>
        <c:axId val="3032239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303224320"/>
        <c:crosses val="autoZero"/>
        <c:auto val="1"/>
        <c:lblAlgn val="ctr"/>
        <c:lblOffset val="100"/>
        <c:noMultiLvlLbl val="0"/>
      </c:catAx>
      <c:valAx>
        <c:axId val="303224320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3032239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300" baseline="0"/>
      </a:pPr>
      <a:endParaRPr lang="el-GR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sz="2000" baseline="0"/>
              <a:t>Αρχικό Αίτημα</a:t>
            </a:r>
            <a:r>
              <a:rPr lang="en-US" sz="2000" baseline="0"/>
              <a:t> </a:t>
            </a:r>
            <a:r>
              <a:rPr lang="el-GR" sz="2000" baseline="0"/>
              <a:t>Παλαιών Ωφελούμενων  </a:t>
            </a:r>
            <a:endParaRPr lang="sq-AL" sz="2000" baseline="0"/>
          </a:p>
        </c:rich>
      </c:tx>
      <c:layout>
        <c:manualLayout>
          <c:xMode val="edge"/>
          <c:yMode val="edge"/>
          <c:x val="0.41804469273743017"/>
          <c:y val="2.263723825693265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>
        <c:manualLayout>
          <c:layoutTarget val="inner"/>
          <c:xMode val="edge"/>
          <c:yMode val="edge"/>
          <c:x val="0.29681750328083983"/>
          <c:y val="7.9003603492111746E-2"/>
          <c:w val="0.67609104330708669"/>
          <c:h val="0.7906829254329274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ARX_AIT_PSI_ST!$B$18</c:f>
              <c:strCache>
                <c:ptCount val="1"/>
                <c:pt idx="0">
                  <c:v>Όχι</c:v>
                </c:pt>
              </c:strCache>
            </c:strRef>
          </c:tx>
          <c:spPr>
            <a:solidFill>
              <a:srgbClr val="D9969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ARX_AIT_PSI_ST!$A$19:$A$28</c:f>
              <c:strCache>
                <c:ptCount val="10"/>
                <c:pt idx="0">
                  <c:v>Ψυχολογική στήριξη</c:v>
                </c:pt>
                <c:pt idx="1">
                  <c:v>Νομική στήριξη</c:v>
                </c:pt>
                <c:pt idx="2">
                  <c:v>Κοινωνική στήριξη</c:v>
                </c:pt>
                <c:pt idx="3">
                  <c:v>Εργασιακή συμβουλευτική και πληροφόρηση</c:v>
                </c:pt>
                <c:pt idx="4">
                  <c:v>Φιλοξενία</c:v>
                </c:pt>
                <c:pt idx="5">
                  <c:v>Πληροφόρηση</c:v>
                </c:pt>
                <c:pt idx="6">
                  <c:v>Κοινωνικές παροχές</c:v>
                </c:pt>
                <c:pt idx="7">
                  <c:v>Νομική βοήθεια</c:v>
                </c:pt>
                <c:pt idx="8">
                  <c:v>Άλλο</c:v>
                </c:pt>
                <c:pt idx="9">
                  <c:v>Ανεύρεση εργασίας</c:v>
                </c:pt>
              </c:strCache>
            </c:strRef>
          </c:cat>
          <c:val>
            <c:numRef>
              <c:f>ARX_AIT_PSI_ST!$B$19:$B$28</c:f>
              <c:numCache>
                <c:formatCode>0.00%</c:formatCode>
                <c:ptCount val="10"/>
                <c:pt idx="0">
                  <c:v>0.6089</c:v>
                </c:pt>
                <c:pt idx="1">
                  <c:v>0.7006</c:v>
                </c:pt>
                <c:pt idx="2">
                  <c:v>0.77710000000000001</c:v>
                </c:pt>
                <c:pt idx="3">
                  <c:v>0.90059999999999996</c:v>
                </c:pt>
                <c:pt idx="4">
                  <c:v>0.94389999999999996</c:v>
                </c:pt>
                <c:pt idx="5">
                  <c:v>0.95289999999999997</c:v>
                </c:pt>
                <c:pt idx="6">
                  <c:v>0.95540000000000003</c:v>
                </c:pt>
                <c:pt idx="7">
                  <c:v>0.96050000000000002</c:v>
                </c:pt>
                <c:pt idx="8">
                  <c:v>0.99239999999999995</c:v>
                </c:pt>
                <c:pt idx="9" formatCode="0%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FCB-403F-9A6A-BDE1E917E60B}"/>
            </c:ext>
          </c:extLst>
        </c:ser>
        <c:ser>
          <c:idx val="1"/>
          <c:order val="1"/>
          <c:tx>
            <c:strRef>
              <c:f>ARX_AIT_PSI_ST!$C$18</c:f>
              <c:strCache>
                <c:ptCount val="1"/>
                <c:pt idx="0">
                  <c:v>Ναι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FCB-403F-9A6A-BDE1E917E60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ARX_AIT_PSI_ST!$A$19:$A$28</c:f>
              <c:strCache>
                <c:ptCount val="10"/>
                <c:pt idx="0">
                  <c:v>Ψυχολογική στήριξη</c:v>
                </c:pt>
                <c:pt idx="1">
                  <c:v>Νομική στήριξη</c:v>
                </c:pt>
                <c:pt idx="2">
                  <c:v>Κοινωνική στήριξη</c:v>
                </c:pt>
                <c:pt idx="3">
                  <c:v>Εργασιακή συμβουλευτική και πληροφόρηση</c:v>
                </c:pt>
                <c:pt idx="4">
                  <c:v>Φιλοξενία</c:v>
                </c:pt>
                <c:pt idx="5">
                  <c:v>Πληροφόρηση</c:v>
                </c:pt>
                <c:pt idx="6">
                  <c:v>Κοινωνικές παροχές</c:v>
                </c:pt>
                <c:pt idx="7">
                  <c:v>Νομική βοήθεια</c:v>
                </c:pt>
                <c:pt idx="8">
                  <c:v>Άλλο</c:v>
                </c:pt>
                <c:pt idx="9">
                  <c:v>Ανεύρεση εργασίας</c:v>
                </c:pt>
              </c:strCache>
            </c:strRef>
          </c:cat>
          <c:val>
            <c:numRef>
              <c:f>ARX_AIT_PSI_ST!$C$19:$C$28</c:f>
              <c:numCache>
                <c:formatCode>0.00%</c:formatCode>
                <c:ptCount val="10"/>
                <c:pt idx="0">
                  <c:v>0.3911</c:v>
                </c:pt>
                <c:pt idx="1">
                  <c:v>0.2994</c:v>
                </c:pt>
                <c:pt idx="2">
                  <c:v>0.22289999999999999</c:v>
                </c:pt>
                <c:pt idx="3">
                  <c:v>9.9400000000000002E-2</c:v>
                </c:pt>
                <c:pt idx="4">
                  <c:v>5.6099999999999997E-2</c:v>
                </c:pt>
                <c:pt idx="5">
                  <c:v>4.7100000000000003E-2</c:v>
                </c:pt>
                <c:pt idx="6">
                  <c:v>4.4600000000000001E-2</c:v>
                </c:pt>
                <c:pt idx="7">
                  <c:v>3.95E-2</c:v>
                </c:pt>
                <c:pt idx="8">
                  <c:v>7.6E-3</c:v>
                </c:pt>
                <c:pt idx="9" formatCode="0%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FCB-403F-9A6A-BDE1E917E6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4"/>
        <c:overlap val="100"/>
        <c:axId val="283875360"/>
        <c:axId val="292360080"/>
      </c:barChart>
      <c:catAx>
        <c:axId val="2838753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292360080"/>
        <c:crosses val="autoZero"/>
        <c:auto val="1"/>
        <c:lblAlgn val="ctr"/>
        <c:lblOffset val="100"/>
        <c:noMultiLvlLbl val="0"/>
      </c:catAx>
      <c:valAx>
        <c:axId val="292360080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283875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300" baseline="0"/>
      </a:pPr>
      <a:endParaRPr lang="el-GR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sz="2400" baseline="0"/>
              <a:t>Παλαιές Ωφελούμενες</a:t>
            </a:r>
            <a:endParaRPr lang="sq-AL" sz="2400" baseline="0"/>
          </a:p>
        </c:rich>
      </c:tx>
      <c:layout>
        <c:manualLayout>
          <c:xMode val="edge"/>
          <c:yMode val="edge"/>
          <c:x val="0.42499999999999999"/>
          <c:y val="2.660753880266075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VIA_ENDOOIKOGENEIAKH!$B$19</c:f>
              <c:strCache>
                <c:ptCount val="1"/>
                <c:pt idx="0">
                  <c:v>Όχι</c:v>
                </c:pt>
              </c:strCache>
            </c:strRef>
          </c:tx>
          <c:spPr>
            <a:solidFill>
              <a:srgbClr val="D9969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VIA_ENDOOIKOGENEIAKH!$A$20:$A$24</c:f>
              <c:strCache>
                <c:ptCount val="5"/>
                <c:pt idx="0">
                  <c:v>Ενδοοικογενειακή βία</c:v>
                </c:pt>
                <c:pt idx="1">
                  <c:v>Σεξουαλική παρενόχληση</c:v>
                </c:pt>
                <c:pt idx="2">
                  <c:v>Βιασμός</c:v>
                </c:pt>
                <c:pt idx="3">
                  <c:v>Trafficking</c:v>
                </c:pt>
                <c:pt idx="4">
                  <c:v>Πορνεία</c:v>
                </c:pt>
              </c:strCache>
            </c:strRef>
          </c:cat>
          <c:val>
            <c:numRef>
              <c:f>VIA_ENDOOIKOGENEIAKH!$B$20:$B$24</c:f>
              <c:numCache>
                <c:formatCode>0.00%</c:formatCode>
                <c:ptCount val="5"/>
                <c:pt idx="0">
                  <c:v>0.2828</c:v>
                </c:pt>
                <c:pt idx="1">
                  <c:v>0.99109999999999998</c:v>
                </c:pt>
                <c:pt idx="2">
                  <c:v>0.99619999999999997</c:v>
                </c:pt>
                <c:pt idx="3" formatCode="0%">
                  <c:v>1</c:v>
                </c:pt>
                <c:pt idx="4" formatCode="0%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C1-4AD1-B757-59C7829E9621}"/>
            </c:ext>
          </c:extLst>
        </c:ser>
        <c:ser>
          <c:idx val="1"/>
          <c:order val="1"/>
          <c:tx>
            <c:strRef>
              <c:f>VIA_ENDOOIKOGENEIAKH!$C$19</c:f>
              <c:strCache>
                <c:ptCount val="1"/>
                <c:pt idx="0">
                  <c:v>Ναι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AC1-4AD1-B757-59C7829E9621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AC1-4AD1-B757-59C7829E9621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AC1-4AD1-B757-59C7829E9621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AC1-4AD1-B757-59C7829E962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VIA_ENDOOIKOGENEIAKH!$A$20:$A$24</c:f>
              <c:strCache>
                <c:ptCount val="5"/>
                <c:pt idx="0">
                  <c:v>Ενδοοικογενειακή βία</c:v>
                </c:pt>
                <c:pt idx="1">
                  <c:v>Σεξουαλική παρενόχληση</c:v>
                </c:pt>
                <c:pt idx="2">
                  <c:v>Βιασμός</c:v>
                </c:pt>
                <c:pt idx="3">
                  <c:v>Trafficking</c:v>
                </c:pt>
                <c:pt idx="4">
                  <c:v>Πορνεία</c:v>
                </c:pt>
              </c:strCache>
            </c:strRef>
          </c:cat>
          <c:val>
            <c:numRef>
              <c:f>VIA_ENDOOIKOGENEIAKH!$C$20:$C$24</c:f>
              <c:numCache>
                <c:formatCode>0.00%</c:formatCode>
                <c:ptCount val="5"/>
                <c:pt idx="0">
                  <c:v>0.71719999999999995</c:v>
                </c:pt>
                <c:pt idx="1">
                  <c:v>8.8999999999999999E-3</c:v>
                </c:pt>
                <c:pt idx="2">
                  <c:v>3.8E-3</c:v>
                </c:pt>
                <c:pt idx="3" formatCode="0%">
                  <c:v>0</c:v>
                </c:pt>
                <c:pt idx="4" formatCode="0%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AC1-4AD1-B757-59C7829E96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4"/>
        <c:overlap val="100"/>
        <c:axId val="304830880"/>
        <c:axId val="304831272"/>
      </c:barChart>
      <c:catAx>
        <c:axId val="3048308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304831272"/>
        <c:crosses val="autoZero"/>
        <c:auto val="1"/>
        <c:lblAlgn val="ctr"/>
        <c:lblOffset val="100"/>
        <c:noMultiLvlLbl val="0"/>
      </c:catAx>
      <c:valAx>
        <c:axId val="304831272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304830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300" baseline="0"/>
      </a:pPr>
      <a:endParaRPr lang="el-GR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sz="2200" baseline="0"/>
              <a:t>Πολλαπλές διακρίσεις παλαιών Ωφελούμενων</a:t>
            </a:r>
            <a:endParaRPr lang="sq-AL" sz="2200" baseline="0"/>
          </a:p>
        </c:rich>
      </c:tx>
      <c:layout>
        <c:manualLayout>
          <c:xMode val="edge"/>
          <c:yMode val="edge"/>
          <c:x val="0.27483113813016163"/>
          <c:y val="4.42477876106194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DIAKRISEIS_MONOGONEAS!$B$18</c:f>
              <c:strCache>
                <c:ptCount val="1"/>
                <c:pt idx="0">
                  <c:v>Όχι </c:v>
                </c:pt>
              </c:strCache>
            </c:strRef>
          </c:tx>
          <c:spPr>
            <a:solidFill>
              <a:srgbClr val="D9969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DIAKRISEIS_MONOGONEAS!$A$19:$A$26</c:f>
              <c:strCache>
                <c:ptCount val="8"/>
                <c:pt idx="0">
                  <c:v>Άνεργη</c:v>
                </c:pt>
                <c:pt idx="1">
                  <c:v>Μονογονέας</c:v>
                </c:pt>
                <c:pt idx="2">
                  <c:v>Μετανάστρια</c:v>
                </c:pt>
                <c:pt idx="3">
                  <c:v>Άλλο</c:v>
                </c:pt>
                <c:pt idx="4">
                  <c:v>ΑμεΑ</c:v>
                </c:pt>
                <c:pt idx="5">
                  <c:v>Ρομά</c:v>
                </c:pt>
                <c:pt idx="6">
                  <c:v>Πρόσφυγας</c:v>
                </c:pt>
                <c:pt idx="7">
                  <c:v>Αιτούσα άσυλο</c:v>
                </c:pt>
              </c:strCache>
            </c:strRef>
          </c:cat>
          <c:val>
            <c:numRef>
              <c:f>DIAKRISEIS_MONOGONEAS!$B$19:$B$26</c:f>
              <c:numCache>
                <c:formatCode>0.00%</c:formatCode>
                <c:ptCount val="8"/>
                <c:pt idx="0">
                  <c:v>0.8115</c:v>
                </c:pt>
                <c:pt idx="1">
                  <c:v>0.94650000000000001</c:v>
                </c:pt>
                <c:pt idx="2">
                  <c:v>0.98599999999999999</c:v>
                </c:pt>
                <c:pt idx="3">
                  <c:v>0.98599999999999999</c:v>
                </c:pt>
                <c:pt idx="4">
                  <c:v>0.99109999999999998</c:v>
                </c:pt>
                <c:pt idx="5">
                  <c:v>0.99490000000000001</c:v>
                </c:pt>
                <c:pt idx="6" formatCode="0%">
                  <c:v>1</c:v>
                </c:pt>
                <c:pt idx="7" formatCode="0%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B9F-4B04-9E68-DEC97E289C4B}"/>
            </c:ext>
          </c:extLst>
        </c:ser>
        <c:ser>
          <c:idx val="1"/>
          <c:order val="1"/>
          <c:tx>
            <c:strRef>
              <c:f>DIAKRISEIS_MONOGONEAS!$C$18</c:f>
              <c:strCache>
                <c:ptCount val="1"/>
                <c:pt idx="0">
                  <c:v>Ναι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B9F-4B04-9E68-DEC97E289C4B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B9F-4B04-9E68-DEC97E289C4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DIAKRISEIS_MONOGONEAS!$A$19:$A$26</c:f>
              <c:strCache>
                <c:ptCount val="8"/>
                <c:pt idx="0">
                  <c:v>Άνεργη</c:v>
                </c:pt>
                <c:pt idx="1">
                  <c:v>Μονογονέας</c:v>
                </c:pt>
                <c:pt idx="2">
                  <c:v>Μετανάστρια</c:v>
                </c:pt>
                <c:pt idx="3">
                  <c:v>Άλλο</c:v>
                </c:pt>
                <c:pt idx="4">
                  <c:v>ΑμεΑ</c:v>
                </c:pt>
                <c:pt idx="5">
                  <c:v>Ρομά</c:v>
                </c:pt>
                <c:pt idx="6">
                  <c:v>Πρόσφυγας</c:v>
                </c:pt>
                <c:pt idx="7">
                  <c:v>Αιτούσα άσυλο</c:v>
                </c:pt>
              </c:strCache>
            </c:strRef>
          </c:cat>
          <c:val>
            <c:numRef>
              <c:f>DIAKRISEIS_MONOGONEAS!$C$19:$C$26</c:f>
              <c:numCache>
                <c:formatCode>0.00%</c:formatCode>
                <c:ptCount val="8"/>
                <c:pt idx="0">
                  <c:v>0.1885</c:v>
                </c:pt>
                <c:pt idx="1">
                  <c:v>5.3499999999999999E-2</c:v>
                </c:pt>
                <c:pt idx="2">
                  <c:v>1.4E-2</c:v>
                </c:pt>
                <c:pt idx="3">
                  <c:v>1.4E-2</c:v>
                </c:pt>
                <c:pt idx="4">
                  <c:v>8.8999999999999999E-3</c:v>
                </c:pt>
                <c:pt idx="5">
                  <c:v>5.1000000000000004E-3</c:v>
                </c:pt>
                <c:pt idx="6" formatCode="0%">
                  <c:v>0</c:v>
                </c:pt>
                <c:pt idx="7" formatCode="0%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B9F-4B04-9E68-DEC97E289C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4"/>
        <c:overlap val="100"/>
        <c:axId val="304986096"/>
        <c:axId val="304986488"/>
      </c:barChart>
      <c:catAx>
        <c:axId val="304986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304986488"/>
        <c:crosses val="autoZero"/>
        <c:auto val="1"/>
        <c:lblAlgn val="ctr"/>
        <c:lblOffset val="100"/>
        <c:noMultiLvlLbl val="0"/>
      </c:catAx>
      <c:valAx>
        <c:axId val="304986488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3049860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300" baseline="0"/>
      </a:pPr>
      <a:endParaRPr lang="el-G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5C6C4-69C1-4D9C-9B8F-CF47787C0C08}" type="datetimeFigureOut">
              <a:rPr lang="el-GR" smtClean="0"/>
              <a:t>4/7/2019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047E2D-F348-4567-A2E4-025653737C0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5728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F7E2A5-D4B2-48B3-ABA0-5705A3343FD5}" type="slidenum">
              <a:rPr kumimoji="0" lang="el-G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l-G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282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F0A1A-16A3-426D-BB9E-E3175E18FA8C}" type="datetimeFigureOut">
              <a:rPr lang="el-GR" smtClean="0"/>
              <a:t>4/7/2019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E82DD-4342-4BEA-A92F-4A2FFBEE83F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75414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F0A1A-16A3-426D-BB9E-E3175E18FA8C}" type="datetimeFigureOut">
              <a:rPr lang="el-GR" smtClean="0"/>
              <a:t>4/7/2019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E82DD-4342-4BEA-A92F-4A2FFBEE83F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92837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F0A1A-16A3-426D-BB9E-E3175E18FA8C}" type="datetimeFigureOut">
              <a:rPr lang="el-GR" smtClean="0"/>
              <a:t>4/7/2019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E82DD-4342-4BEA-A92F-4A2FFBEE83F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5763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F0A1A-16A3-426D-BB9E-E3175E18FA8C}" type="datetimeFigureOut">
              <a:rPr lang="el-GR" smtClean="0"/>
              <a:t>4/7/2019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E82DD-4342-4BEA-A92F-4A2FFBEE83F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4134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F0A1A-16A3-426D-BB9E-E3175E18FA8C}" type="datetimeFigureOut">
              <a:rPr lang="el-GR" smtClean="0"/>
              <a:t>4/7/2019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E82DD-4342-4BEA-A92F-4A2FFBEE83F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2348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F0A1A-16A3-426D-BB9E-E3175E18FA8C}" type="datetimeFigureOut">
              <a:rPr lang="el-GR" smtClean="0"/>
              <a:t>4/7/2019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E82DD-4342-4BEA-A92F-4A2FFBEE83F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01317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F0A1A-16A3-426D-BB9E-E3175E18FA8C}" type="datetimeFigureOut">
              <a:rPr lang="el-GR" smtClean="0"/>
              <a:t>4/7/2019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E82DD-4342-4BEA-A92F-4A2FFBEE83F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23569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F0A1A-16A3-426D-BB9E-E3175E18FA8C}" type="datetimeFigureOut">
              <a:rPr lang="el-GR" smtClean="0"/>
              <a:t>4/7/2019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E82DD-4342-4BEA-A92F-4A2FFBEE83F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51867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F0A1A-16A3-426D-BB9E-E3175E18FA8C}" type="datetimeFigureOut">
              <a:rPr lang="el-GR" smtClean="0"/>
              <a:t>4/7/2019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E82DD-4342-4BEA-A92F-4A2FFBEE83F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26711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F0A1A-16A3-426D-BB9E-E3175E18FA8C}" type="datetimeFigureOut">
              <a:rPr lang="el-GR" smtClean="0"/>
              <a:t>4/7/2019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E82DD-4342-4BEA-A92F-4A2FFBEE83F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11978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F0A1A-16A3-426D-BB9E-E3175E18FA8C}" type="datetimeFigureOut">
              <a:rPr lang="el-GR" smtClean="0"/>
              <a:t>4/7/2019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E82DD-4342-4BEA-A92F-4A2FFBEE83F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51065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F0A1A-16A3-426D-BB9E-E3175E18FA8C}" type="datetimeFigureOut">
              <a:rPr lang="el-GR" smtClean="0"/>
              <a:t>4/7/2019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E82DD-4342-4BEA-A92F-4A2FFBEE83F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33939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17" y="5813425"/>
            <a:ext cx="4869815" cy="104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900" y="925095"/>
            <a:ext cx="4864100" cy="2588895"/>
          </a:xfrm>
          <a:prstGeom prst="rect">
            <a:avLst/>
          </a:prstGeom>
          <a:noFill/>
          <a:effectLst>
            <a:glow>
              <a:schemeClr val="accent1"/>
            </a:glow>
            <a:reflection dir="5400000" sy="-100000" algn="bl" rotWithShape="0"/>
            <a:softEdge rad="127000"/>
          </a:effectLst>
        </p:spPr>
      </p:pic>
      <p:sp>
        <p:nvSpPr>
          <p:cNvPr id="5" name="Rectangle 4"/>
          <p:cNvSpPr/>
          <p:nvPr/>
        </p:nvSpPr>
        <p:spPr>
          <a:xfrm>
            <a:off x="0" y="0"/>
            <a:ext cx="12192000" cy="60007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9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3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27317" y="714375"/>
            <a:ext cx="7200583" cy="509905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9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3200" b="1" i="0" u="sng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>
                  <a:solidFill>
                    <a:srgbClr val="FFC000"/>
                  </a:solidFill>
                </a:uFill>
                <a:latin typeface="Calibri" panose="020F0502020204030204"/>
                <a:ea typeface="+mn-ea"/>
                <a:cs typeface="+mn-cs"/>
              </a:rPr>
              <a:t>ΠΑΡΑΡΤΗΜΑ </a:t>
            </a:r>
            <a:r>
              <a:rPr kumimoji="0" lang="el-GR" sz="3200" b="1" i="0" u="sng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>
                  <a:solidFill>
                    <a:srgbClr val="FFC000"/>
                  </a:solidFill>
                </a:uFill>
                <a:latin typeface="Calibri" panose="020F0502020204030204"/>
                <a:ea typeface="+mn-ea"/>
                <a:cs typeface="+mn-cs"/>
              </a:rPr>
              <a:t>Α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στο πλαίσιο του Έργου:</a:t>
            </a:r>
            <a:endParaRPr kumimoji="0" lang="el-GR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«Μελέτη αξιολόγησης της λειτουργίας των δομών υποστήριξης γυναικών θυμάτων βίας στα ΠΕΠ και στο ΕΠ ΜΔΤ» </a:t>
            </a:r>
            <a:endParaRPr kumimoji="0" lang="el-GR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9950" y="6016624"/>
            <a:ext cx="2333625" cy="6381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117871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00000000-0008-0000-2100-000002000000}"/>
              </a:ext>
            </a:extLst>
          </p:cNvPr>
          <p:cNvGraphicFramePr>
            <a:graphicFrameLocks/>
          </p:cNvGraphicFramePr>
          <p:nvPr/>
        </p:nvGraphicFramePr>
        <p:xfrm>
          <a:off x="0" y="1023936"/>
          <a:ext cx="12191999" cy="5834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33625" cy="638175"/>
          </a:xfrm>
          <a:prstGeom prst="rect">
            <a:avLst/>
          </a:prstGeom>
          <a:noFill/>
        </p:spPr>
      </p:pic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2513" y="0"/>
            <a:ext cx="3519487" cy="102393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0" y="-1"/>
            <a:ext cx="12192000" cy="102393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9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   Πολλαπλές διακρίσεις Ωφελούμενων</a:t>
            </a:r>
          </a:p>
        </p:txBody>
      </p:sp>
    </p:spTree>
    <p:extLst>
      <p:ext uri="{BB962C8B-B14F-4D97-AF65-F5344CB8AC3E}">
        <p14:creationId xmlns:p14="http://schemas.microsoft.com/office/powerpoint/2010/main" val="546665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DE36BB1D-F78C-4BBE-B60A-4FC31A28DED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2513" y="-11652"/>
            <a:ext cx="3519487" cy="10239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D3319859-66FA-4197-B68C-804404E6900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33625" cy="638175"/>
          </a:xfrm>
          <a:prstGeom prst="rect">
            <a:avLst/>
          </a:prstGeom>
          <a:noFill/>
        </p:spPr>
      </p:pic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07E0E4A2-42C7-4D99-B8E2-E7187C7D6B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3659480"/>
              </p:ext>
            </p:extLst>
          </p:nvPr>
        </p:nvGraphicFramePr>
        <p:xfrm>
          <a:off x="0" y="-11652"/>
          <a:ext cx="12192000" cy="686965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728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638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56777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l-GR" sz="2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                 </a:t>
                      </a:r>
                      <a:r>
                        <a:rPr lang="el-GR" sz="2800" i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Ταυτότητα της Έρευνας </a:t>
                      </a:r>
                      <a:r>
                        <a:rPr lang="el-GR" sz="2800" b="1" i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Βάση Δεδομένων ΕΕΤΑΑ</a:t>
                      </a:r>
                    </a:p>
                  </a:txBody>
                  <a:tcPr marL="90000" marR="90000" marT="46800" marB="46800" anchor="ctr" horzOverflow="overflow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Wingdings" pitchFamily="2" charset="2"/>
                        <a:buNone/>
                        <a:tabLst/>
                      </a:pPr>
                      <a:endParaRPr kumimoji="0" lang="el-G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46800" marB="46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4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Επωνυμία Εταιρείας</a:t>
                      </a: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CMT </a:t>
                      </a:r>
                      <a:r>
                        <a:rPr kumimoji="0" lang="el-G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ΠΡΟΟΠΤΙΚΗ Ε.Π.Ε.</a:t>
                      </a: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                         </a:t>
                      </a:r>
                      <a:endParaRPr kumimoji="0" lang="el-G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46800" marB="46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52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Επωνυμία όνομα Εντολέα</a:t>
                      </a: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Ειδική Υπηρεσία Συντονισμού και Παρακολούθησης Δράσεων Ευρωπαϊκού Κοινωνικού Ταμείου (ΕΥΣΕΚΤ) </a:t>
                      </a:r>
                    </a:p>
                  </a:txBody>
                  <a:tcPr marL="90000" marR="90000" marT="46800" marB="46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14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Σκοπός της έρευνας</a:t>
                      </a: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Αντικείμενο του </a:t>
                      </a:r>
                      <a:r>
                        <a:rPr kumimoji="0" lang="el-GR" sz="11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αξιολογητικού</a:t>
                      </a:r>
                      <a:r>
                        <a:rPr kumimoji="0" lang="el-GR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 έργου είναι η ενδιάμεση αξιολόγηση των δομών υποστήριξης γυναικών, η οποία αφορά στο ενδιάμεσο διάστημα λειτουργίας τους κατά την τρέχουσα προγραμματική περίοδο (1/12/2015-31/12/2018) με στόχο τη βελτίωση του παραγόμενου έργου.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Οι ειδικοί στόχοι του έργου της αξιολόγησης είναι: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•</a:t>
                      </a:r>
                      <a:r>
                        <a:rPr kumimoji="0" lang="en-U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l-GR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Η αποτίμηση της αποτελεσματικότητας, αποδοτικότητας και του τρόπου λειτουργίας και παροχής υπηρεσιών των δομών ΠΕΠ,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•</a:t>
                      </a:r>
                      <a:r>
                        <a:rPr kumimoji="0" lang="en-U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l-GR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Η ανίχνευση τυχόν αστοχιών, προβλημάτων και ελλείψεων αναφορικά με το νέο σχεδιασμό και την υλοποίηση των δράσεων,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l-GR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• Ειδικότεροι στόχοι της συγκεκριμένης έρευνας ήταν οι εξής:</a:t>
                      </a:r>
                    </a:p>
                    <a:p>
                      <a:pPr marL="685800" marR="0" lvl="1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+mj-lt"/>
                        <a:buAutoNum type="alphaLcPeriod"/>
                        <a:tabLst/>
                      </a:pPr>
                      <a:r>
                        <a:rPr kumimoji="0" lang="el-GR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Καταγραφή πληθυσμού ωφελούμενων από 01/12/2015 έως και 31/12/2018</a:t>
                      </a:r>
                    </a:p>
                    <a:p>
                      <a:pPr marL="685800" marR="0" lvl="1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+mj-lt"/>
                        <a:buAutoNum type="alphaLcPeriod"/>
                        <a:tabLst/>
                      </a:pPr>
                      <a:r>
                        <a:rPr kumimoji="0" lang="el-GR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Ανίχνευση πληθυσμού βίας και πολλαπλών διακρίσεων,</a:t>
                      </a:r>
                    </a:p>
                    <a:p>
                      <a:pPr marL="685800" marR="0" lvl="1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+mj-lt"/>
                        <a:buAutoNum type="alphaLcPeriod"/>
                        <a:tabLst/>
                        <a:defRPr/>
                      </a:pPr>
                      <a:r>
                        <a:rPr kumimoji="0" lang="el-GR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Καταγραφή κινήσεων των ωφελούμενων εντός του δικτύου ( Είδος και Ποσότητα Υπηρεσιών) , </a:t>
                      </a:r>
                    </a:p>
                    <a:p>
                      <a:pPr marL="685800" marR="0" lvl="1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+mj-lt"/>
                        <a:buAutoNum type="alphaLcPeriod"/>
                        <a:tabLst/>
                      </a:pPr>
                      <a:r>
                        <a:rPr kumimoji="0" lang="el-GR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Διαχωρισμός νέων και παλαιών ωφελούμενων, καθώς και </a:t>
                      </a:r>
                    </a:p>
                    <a:p>
                      <a:pPr marL="685800" marR="0" lvl="1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+mj-lt"/>
                        <a:buAutoNum type="alphaLcPeriod"/>
                        <a:tabLst/>
                      </a:pPr>
                      <a:r>
                        <a:rPr kumimoji="0" lang="el-GR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Συνολική αποτίμηση λειτουργίας της βάσης</a:t>
                      </a:r>
                    </a:p>
                  </a:txBody>
                  <a:tcPr marL="90000" marR="90000" marT="46800" marB="46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4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Ιδιαίτερα χαρακτηριστικά δείγματος</a:t>
                      </a: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Νέες και Παλαιές Ωφελούμενες βάσης ΕΕΤΑΑ</a:t>
                      </a:r>
                      <a:endParaRPr kumimoji="0" lang="el-G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46800" marB="46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Μέγεθος δείγματος/ γεωγραφική κάλυψη</a:t>
                      </a: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14407 Νέες Ωφελούμενες, 785 Παλαιές Ωφελούμενες</a:t>
                      </a:r>
                    </a:p>
                  </a:txBody>
                  <a:tcPr marL="90000" marR="90000" marT="46800" marB="46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06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Χρονικό διάστημα συλλογής στοιχείων</a:t>
                      </a: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15/01/2019 έως και 31/03/2019</a:t>
                      </a:r>
                    </a:p>
                  </a:txBody>
                  <a:tcPr marL="90000" marR="90000" marT="46800" marB="46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38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Μέθοδος δειγματοληψίας</a:t>
                      </a: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l-G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Επιλέχθηκαν όλες οι καταγεγραμμένες περιπτώσεις εντός της βάσης της ΕΕΤΑΑ</a:t>
                      </a:r>
                    </a:p>
                  </a:txBody>
                  <a:tcPr marL="90000" marR="90000" marT="46800" marB="46800" anchor="ctr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087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Μέθοδος συλλογής στοιχείων</a:t>
                      </a: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Η συλλογή των στοιχείων έγινε μετά από επικοινωνία με την ΕΕΤΑΑ και δόθηκαν δεδομένα ανά ωφελούμενη από τον Δεκέμβρη του 2015 έως τα τέλη του 2018.</a:t>
                      </a:r>
                    </a:p>
                  </a:txBody>
                  <a:tcPr marL="90000" marR="90000" marT="46800" marB="46800" anchor="ctr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6905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A638A896-4BDB-4740-8759-5FD30A5113DA}"/>
              </a:ext>
            </a:extLst>
          </p:cNvPr>
          <p:cNvSpPr/>
          <p:nvPr/>
        </p:nvSpPr>
        <p:spPr>
          <a:xfrm>
            <a:off x="1166812" y="1378742"/>
            <a:ext cx="9744075" cy="3721896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9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4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CFC02C34-DEDB-41D7-88E8-89654878A5C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2185" y="5813425"/>
            <a:ext cx="4869815" cy="104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0434B593-D173-4A94-BD6A-76396EC17737}"/>
              </a:ext>
            </a:extLst>
          </p:cNvPr>
          <p:cNvPicPr/>
          <p:nvPr/>
        </p:nvPicPr>
        <p:blipFill>
          <a:blip r:embed="rId3">
            <a:lum bright="-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184" y="1571624"/>
            <a:ext cx="2443162" cy="1785937"/>
          </a:xfrm>
          <a:prstGeom prst="rect">
            <a:avLst/>
          </a:prstGeom>
          <a:noFill/>
          <a:effectLst>
            <a:reflection stA="70000" dir="5400000" sy="-100000" algn="bl" rotWithShape="0"/>
            <a:softEdge rad="63500"/>
          </a:effectLst>
          <a:scene3d>
            <a:camera prst="perspectiveContrastingRightFacing"/>
            <a:lightRig rig="threePt" dir="t"/>
          </a:scene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E1E732F-D474-4535-B1C7-908CEA92A6D9}"/>
              </a:ext>
            </a:extLst>
          </p:cNvPr>
          <p:cNvSpPr txBox="1"/>
          <p:nvPr/>
        </p:nvSpPr>
        <p:spPr>
          <a:xfrm>
            <a:off x="4323958" y="1571900"/>
            <a:ext cx="5796585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4000" b="1" dirty="0">
                <a:solidFill>
                  <a:srgbClr val="595959"/>
                </a:solidFill>
              </a:rPr>
              <a:t>ΜΕΡΟΣ Α1</a:t>
            </a:r>
            <a:r>
              <a:rPr lang="en-US" sz="4000" b="1" dirty="0">
                <a:solidFill>
                  <a:srgbClr val="595959"/>
                </a:solidFill>
              </a:rPr>
              <a:t>:</a:t>
            </a:r>
          </a:p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4000" b="1" dirty="0">
                <a:solidFill>
                  <a:srgbClr val="595959"/>
                </a:solidFill>
              </a:rPr>
              <a:t>Βάση Δεδομένων ΕΕΤΑΑ</a:t>
            </a:r>
          </a:p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4000" b="1" dirty="0">
                <a:solidFill>
                  <a:srgbClr val="595959"/>
                </a:solidFill>
              </a:rPr>
              <a:t>Νέες Ωφελούμενες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BB90E60E-956C-4D77-80E4-CE093F40AD8A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33625" cy="6381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52596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1">
            <a:extLst>
              <a:ext uri="{FF2B5EF4-FFF2-40B4-BE49-F238E27FC236}">
                <a16:creationId xmlns:a16="http://schemas.microsoft.com/office/drawing/2014/main" id="{00000000-0008-0000-1000-000002000000}"/>
              </a:ext>
            </a:extLst>
          </p:cNvPr>
          <p:cNvGraphicFramePr>
            <a:graphicFrameLocks/>
          </p:cNvGraphicFramePr>
          <p:nvPr/>
        </p:nvGraphicFramePr>
        <p:xfrm>
          <a:off x="0" y="1171575"/>
          <a:ext cx="12191999" cy="5686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33625" cy="638175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2513" y="0"/>
            <a:ext cx="3519487" cy="102393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0" y="-1"/>
            <a:ext cx="12192000" cy="102393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9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             Αρχικό Αίτημα Ωφελούμενων</a:t>
            </a:r>
          </a:p>
        </p:txBody>
      </p:sp>
    </p:spTree>
    <p:extLst>
      <p:ext uri="{BB962C8B-B14F-4D97-AF65-F5344CB8AC3E}">
        <p14:creationId xmlns:p14="http://schemas.microsoft.com/office/powerpoint/2010/main" val="3088479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00000000-0008-0000-1A00-000002000000}"/>
              </a:ext>
            </a:extLst>
          </p:cNvPr>
          <p:cNvGraphicFramePr>
            <a:graphicFrameLocks/>
          </p:cNvGraphicFramePr>
          <p:nvPr/>
        </p:nvGraphicFramePr>
        <p:xfrm>
          <a:off x="0" y="1157288"/>
          <a:ext cx="12192000" cy="5700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33625" cy="638175"/>
          </a:xfrm>
          <a:prstGeom prst="rect">
            <a:avLst/>
          </a:prstGeom>
          <a:noFill/>
        </p:spPr>
      </p:pic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2513" y="0"/>
            <a:ext cx="3519487" cy="102393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0" y="-1"/>
            <a:ext cx="12192000" cy="102393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9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Βία</a:t>
            </a:r>
          </a:p>
        </p:txBody>
      </p:sp>
    </p:spTree>
    <p:extLst>
      <p:ext uri="{BB962C8B-B14F-4D97-AF65-F5344CB8AC3E}">
        <p14:creationId xmlns:p14="http://schemas.microsoft.com/office/powerpoint/2010/main" val="3917259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1">
            <a:extLst>
              <a:ext uri="{FF2B5EF4-FFF2-40B4-BE49-F238E27FC236}">
                <a16:creationId xmlns:a16="http://schemas.microsoft.com/office/drawing/2014/main" id="{00000000-0008-0000-2100-000002000000}"/>
              </a:ext>
            </a:extLst>
          </p:cNvPr>
          <p:cNvGraphicFramePr>
            <a:graphicFrameLocks/>
          </p:cNvGraphicFramePr>
          <p:nvPr/>
        </p:nvGraphicFramePr>
        <p:xfrm>
          <a:off x="0" y="1166812"/>
          <a:ext cx="12192000" cy="5691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33625" cy="638175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2513" y="0"/>
            <a:ext cx="3519487" cy="102393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0" y="-1"/>
            <a:ext cx="12192000" cy="102393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9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   Πολλαπλές διακρίσεις Ωφελούμενων</a:t>
            </a:r>
          </a:p>
        </p:txBody>
      </p:sp>
    </p:spTree>
    <p:extLst>
      <p:ext uri="{BB962C8B-B14F-4D97-AF65-F5344CB8AC3E}">
        <p14:creationId xmlns:p14="http://schemas.microsoft.com/office/powerpoint/2010/main" val="2927028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lum bright="-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464" y="1571624"/>
            <a:ext cx="2443162" cy="1785937"/>
          </a:xfrm>
          <a:prstGeom prst="rect">
            <a:avLst/>
          </a:prstGeom>
          <a:noFill/>
          <a:effectLst>
            <a:reflection stA="70000" dir="5400000" sy="-100000" algn="bl" rotWithShape="0"/>
            <a:softEdge rad="63500"/>
          </a:effectLst>
          <a:scene3d>
            <a:camera prst="perspectiveContrastingRightFacing"/>
            <a:lightRig rig="threePt" dir="t"/>
          </a:scene3d>
        </p:spPr>
      </p:pic>
      <p:sp>
        <p:nvSpPr>
          <p:cNvPr id="5" name="Rounded Rectangle 4"/>
          <p:cNvSpPr/>
          <p:nvPr/>
        </p:nvSpPr>
        <p:spPr>
          <a:xfrm>
            <a:off x="1166812" y="1378742"/>
            <a:ext cx="9744075" cy="3721896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9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4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48264" y="1572025"/>
            <a:ext cx="607198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4000" b="1" dirty="0">
                <a:solidFill>
                  <a:srgbClr val="595959"/>
                </a:solidFill>
              </a:rPr>
              <a:t>ΜΕΡΟΣ Α2</a:t>
            </a:r>
            <a:r>
              <a:rPr lang="en-US" sz="4000" b="1" dirty="0">
                <a:solidFill>
                  <a:srgbClr val="595959"/>
                </a:solidFill>
              </a:rPr>
              <a:t>:</a:t>
            </a:r>
          </a:p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4000" b="1" dirty="0">
                <a:solidFill>
                  <a:srgbClr val="595959"/>
                </a:solidFill>
              </a:rPr>
              <a:t>Βάση Δεδομένων ΕΕΤΑΑ</a:t>
            </a:r>
          </a:p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4000" b="1" dirty="0">
                <a:solidFill>
                  <a:srgbClr val="595959"/>
                </a:solidFill>
              </a:rPr>
              <a:t>Παλαιές Ωφελούμενες</a:t>
            </a:r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33625" cy="638175"/>
          </a:xfrm>
          <a:prstGeom prst="rect">
            <a:avLst/>
          </a:prstGeom>
          <a:noFill/>
        </p:spPr>
      </p:pic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2185" y="5813425"/>
            <a:ext cx="4869815" cy="1044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7415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00000000-0008-0000-1000-000002000000}"/>
              </a:ext>
            </a:extLst>
          </p:cNvPr>
          <p:cNvGraphicFramePr>
            <a:graphicFrameLocks/>
          </p:cNvGraphicFramePr>
          <p:nvPr/>
        </p:nvGraphicFramePr>
        <p:xfrm>
          <a:off x="-328612" y="1023936"/>
          <a:ext cx="12192000" cy="5834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33625" cy="638175"/>
          </a:xfrm>
          <a:prstGeom prst="rect">
            <a:avLst/>
          </a:prstGeom>
          <a:noFill/>
        </p:spPr>
      </p:pic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2513" y="0"/>
            <a:ext cx="3519487" cy="102393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0" y="-1"/>
            <a:ext cx="12192000" cy="102393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9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             Αρχικό Αίτημα Ωφελούμενων</a:t>
            </a:r>
          </a:p>
        </p:txBody>
      </p:sp>
    </p:spTree>
    <p:extLst>
      <p:ext uri="{BB962C8B-B14F-4D97-AF65-F5344CB8AC3E}">
        <p14:creationId xmlns:p14="http://schemas.microsoft.com/office/powerpoint/2010/main" val="1694559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00000000-0008-0000-1A00-000002000000}"/>
              </a:ext>
            </a:extLst>
          </p:cNvPr>
          <p:cNvGraphicFramePr>
            <a:graphicFrameLocks/>
          </p:cNvGraphicFramePr>
          <p:nvPr/>
        </p:nvGraphicFramePr>
        <p:xfrm>
          <a:off x="0" y="1023936"/>
          <a:ext cx="12192000" cy="5834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33625" cy="638175"/>
          </a:xfrm>
          <a:prstGeom prst="rect">
            <a:avLst/>
          </a:prstGeom>
          <a:noFill/>
        </p:spPr>
      </p:pic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2513" y="0"/>
            <a:ext cx="3519487" cy="102393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0" y="-1"/>
            <a:ext cx="12192000" cy="102393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9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Βία</a:t>
            </a:r>
          </a:p>
        </p:txBody>
      </p:sp>
    </p:spTree>
    <p:extLst>
      <p:ext uri="{BB962C8B-B14F-4D97-AF65-F5344CB8AC3E}">
        <p14:creationId xmlns:p14="http://schemas.microsoft.com/office/powerpoint/2010/main" val="2859336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322</Words>
  <Application>Microsoft Office PowerPoint</Application>
  <PresentationFormat>Ευρεία οθόνη</PresentationFormat>
  <Paragraphs>48</Paragraphs>
  <Slides>10</Slides>
  <Notes>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 Theme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cmtlaptop3</dc:creator>
  <cp:lastModifiedBy>cmtlaptop3</cp:lastModifiedBy>
  <cp:revision>7</cp:revision>
  <dcterms:created xsi:type="dcterms:W3CDTF">2019-07-04T12:20:58Z</dcterms:created>
  <dcterms:modified xsi:type="dcterms:W3CDTF">2019-07-04T13:22:45Z</dcterms:modified>
</cp:coreProperties>
</file>