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6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7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8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9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0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1.xml" ContentType="application/vnd.openxmlformats-officedocument.themeOverr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2.xml" ContentType="application/vnd.openxmlformats-officedocument.themeOverr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3.xml" ContentType="application/vnd.openxmlformats-officedocument.themeOverr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4.xml" ContentType="application/vnd.openxmlformats-officedocument.themeOverr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5.xml" ContentType="application/vnd.openxmlformats-officedocument.themeOverr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6.xml" ContentType="application/vnd.openxmlformats-officedocument.themeOverr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7.xml" ContentType="application/vnd.openxmlformats-officedocument.themeOverr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theme/themeOverride18.xml" ContentType="application/vnd.openxmlformats-officedocument.themeOverr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theme/themeOverride19.xml" ContentType="application/vnd.openxmlformats-officedocument.themeOverrid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theme/themeOverride20.xml" ContentType="application/vnd.openxmlformats-officedocument.themeOverrid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theme/themeOverride21.xml" ContentType="application/vnd.openxmlformats-officedocument.themeOverrid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theme/themeOverride22.xml" ContentType="application/vnd.openxmlformats-officedocument.themeOverrid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theme/themeOverride23.xml" ContentType="application/vnd.openxmlformats-officedocument.themeOverrid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theme/themeOverride24.xml" ContentType="application/vnd.openxmlformats-officedocument.themeOverrid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theme/themeOverride2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93" r:id="rId2"/>
    <p:sldId id="309" r:id="rId3"/>
    <p:sldId id="310" r:id="rId4"/>
    <p:sldId id="295" r:id="rId5"/>
    <p:sldId id="311" r:id="rId6"/>
    <p:sldId id="260" r:id="rId7"/>
    <p:sldId id="261" r:id="rId8"/>
    <p:sldId id="262" r:id="rId9"/>
    <p:sldId id="263" r:id="rId10"/>
    <p:sldId id="264" r:id="rId11"/>
    <p:sldId id="265" r:id="rId12"/>
    <p:sldId id="296" r:id="rId13"/>
    <p:sldId id="317" r:id="rId14"/>
    <p:sldId id="266" r:id="rId15"/>
    <p:sldId id="267" r:id="rId16"/>
    <p:sldId id="269" r:id="rId17"/>
    <p:sldId id="268" r:id="rId18"/>
    <p:sldId id="270" r:id="rId19"/>
    <p:sldId id="271" r:id="rId20"/>
    <p:sldId id="298" r:id="rId21"/>
    <p:sldId id="318" r:id="rId22"/>
    <p:sldId id="272" r:id="rId23"/>
    <p:sldId id="273" r:id="rId24"/>
    <p:sldId id="308" r:id="rId25"/>
    <p:sldId id="306" r:id="rId26"/>
    <p:sldId id="307" r:id="rId27"/>
    <p:sldId id="300" r:id="rId28"/>
    <p:sldId id="320" r:id="rId29"/>
    <p:sldId id="274" r:id="rId30"/>
    <p:sldId id="276" r:id="rId31"/>
    <p:sldId id="301" r:id="rId32"/>
    <p:sldId id="319" r:id="rId33"/>
    <p:sldId id="279" r:id="rId34"/>
    <p:sldId id="282" r:id="rId35"/>
    <p:sldId id="302" r:id="rId36"/>
    <p:sldId id="283" r:id="rId37"/>
    <p:sldId id="284" r:id="rId38"/>
    <p:sldId id="285" r:id="rId39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Προεπιλεγμένη ενότητα" id="{DED4D6F5-3DA4-4086-BC5E-31479137211D}">
          <p14:sldIdLst>
            <p14:sldId id="293"/>
            <p14:sldId id="309"/>
            <p14:sldId id="310"/>
            <p14:sldId id="295"/>
            <p14:sldId id="311"/>
            <p14:sldId id="260"/>
            <p14:sldId id="261"/>
            <p14:sldId id="262"/>
            <p14:sldId id="263"/>
            <p14:sldId id="264"/>
            <p14:sldId id="265"/>
            <p14:sldId id="296"/>
            <p14:sldId id="317"/>
            <p14:sldId id="266"/>
            <p14:sldId id="267"/>
            <p14:sldId id="269"/>
            <p14:sldId id="268"/>
            <p14:sldId id="270"/>
            <p14:sldId id="271"/>
            <p14:sldId id="298"/>
            <p14:sldId id="318"/>
            <p14:sldId id="272"/>
            <p14:sldId id="273"/>
            <p14:sldId id="308"/>
            <p14:sldId id="306"/>
            <p14:sldId id="307"/>
            <p14:sldId id="300"/>
            <p14:sldId id="320"/>
            <p14:sldId id="274"/>
            <p14:sldId id="276"/>
            <p14:sldId id="301"/>
            <p14:sldId id="319"/>
            <p14:sldId id="279"/>
            <p14:sldId id="282"/>
            <p14:sldId id="302"/>
            <p14:sldId id="283"/>
            <p14:sldId id="284"/>
            <p14:sldId id="285"/>
          </p14:sldIdLst>
        </p14:section>
        <p14:section name="Ενότητα χωρίς τίτλο" id="{2FE5B7CC-4152-4A3C-AA10-26B61FDF2CE7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mtlaptop3" initials="c" lastIdx="2" clrIdx="0">
    <p:extLst>
      <p:ext uri="{19B8F6BF-5375-455C-9EA6-DF929625EA0E}">
        <p15:presenceInfo xmlns:p15="http://schemas.microsoft.com/office/powerpoint/2012/main" userId="S-1-5-21-733352246-133373627-546443225-126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A7BF"/>
    <a:srgbClr val="CE94FA"/>
    <a:srgbClr val="D29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Φωτεινό στυλ 1 - Έμφαση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Φωτεινό στυλ 3 - Έμφαση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0" y="2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16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package" Target="../embeddings/Microsoft_Excel_Worksheet17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20.xml"/><Relationship Id="rId1" Type="http://schemas.microsoft.com/office/2011/relationships/chartStyle" Target="style20.xml"/><Relationship Id="rId4" Type="http://schemas.openxmlformats.org/officeDocument/2006/relationships/package" Target="../embeddings/Microsoft_Excel_Worksheet18.xlsx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21.xml"/><Relationship Id="rId1" Type="http://schemas.microsoft.com/office/2011/relationships/chartStyle" Target="style21.xml"/><Relationship Id="rId4" Type="http://schemas.openxmlformats.org/officeDocument/2006/relationships/package" Target="../embeddings/Microsoft_Excel_Worksheet19.xlsx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0.xml"/><Relationship Id="rId2" Type="http://schemas.microsoft.com/office/2011/relationships/chartColorStyle" Target="colors22.xml"/><Relationship Id="rId1" Type="http://schemas.microsoft.com/office/2011/relationships/chartStyle" Target="style22.xml"/><Relationship Id="rId4" Type="http://schemas.openxmlformats.org/officeDocument/2006/relationships/package" Target="../embeddings/Microsoft_Excel_Worksheet20.xlsx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1.xml"/><Relationship Id="rId2" Type="http://schemas.microsoft.com/office/2011/relationships/chartColorStyle" Target="colors23.xml"/><Relationship Id="rId1" Type="http://schemas.microsoft.com/office/2011/relationships/chartStyle" Target="style23.xml"/><Relationship Id="rId4" Type="http://schemas.openxmlformats.org/officeDocument/2006/relationships/package" Target="../embeddings/Microsoft_Excel_Worksheet21.xlsx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2.xml"/><Relationship Id="rId2" Type="http://schemas.microsoft.com/office/2011/relationships/chartColorStyle" Target="colors24.xml"/><Relationship Id="rId1" Type="http://schemas.microsoft.com/office/2011/relationships/chartStyle" Target="style24.xml"/><Relationship Id="rId4" Type="http://schemas.openxmlformats.org/officeDocument/2006/relationships/package" Target="../embeddings/Microsoft_Excel_Worksheet22.xlsx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3.xml"/><Relationship Id="rId2" Type="http://schemas.microsoft.com/office/2011/relationships/chartColorStyle" Target="colors25.xml"/><Relationship Id="rId1" Type="http://schemas.microsoft.com/office/2011/relationships/chartStyle" Target="style25.xml"/><Relationship Id="rId4" Type="http://schemas.openxmlformats.org/officeDocument/2006/relationships/package" Target="../embeddings/Microsoft_Excel_Worksheet23.xlsx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4.xml"/><Relationship Id="rId2" Type="http://schemas.microsoft.com/office/2011/relationships/chartColorStyle" Target="colors26.xml"/><Relationship Id="rId1" Type="http://schemas.microsoft.com/office/2011/relationships/chartStyle" Target="style26.xml"/><Relationship Id="rId4" Type="http://schemas.openxmlformats.org/officeDocument/2006/relationships/package" Target="../embeddings/Microsoft_Excel_Worksheet24.xlsx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5.xml"/><Relationship Id="rId2" Type="http://schemas.microsoft.com/office/2011/relationships/chartColorStyle" Target="colors27.xml"/><Relationship Id="rId1" Type="http://schemas.microsoft.com/office/2011/relationships/chartStyle" Target="style27.xml"/><Relationship Id="rId4" Type="http://schemas.openxmlformats.org/officeDocument/2006/relationships/package" Target="../embeddings/Microsoft_Excel_Worksheet25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2200" baseline="0" dirty="0"/>
              <a:t>Αριθμός Ερωτηματολογίων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0.19551109342483808"/>
          <c:y val="0.13922672672672676"/>
          <c:w val="0.78123566161520619"/>
          <c:h val="0.77369268875174391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6635-41CA-A4FB-0227E2B2038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635-41CA-A4FB-0227E2B2038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635-41CA-A4FB-0227E2B20384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635-41CA-A4FB-0227E2B2038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Φύλλο2!$A$1:$A$4</c:f>
              <c:strCache>
                <c:ptCount val="4"/>
                <c:pt idx="0">
                  <c:v>Σύνολο</c:v>
                </c:pt>
                <c:pt idx="1">
                  <c:v>Στελέχη Συμβουλευτικών Κέντρων</c:v>
                </c:pt>
                <c:pt idx="2">
                  <c:v>Μέλη ΟΔΕ</c:v>
                </c:pt>
                <c:pt idx="3">
                  <c:v>Στελέχη Ξενώνων Φιλοξενίας </c:v>
                </c:pt>
              </c:strCache>
            </c:strRef>
          </c:cat>
          <c:val>
            <c:numRef>
              <c:f>Φύλλο2!$B$1:$B$4</c:f>
              <c:numCache>
                <c:formatCode>General</c:formatCode>
                <c:ptCount val="4"/>
                <c:pt idx="0">
                  <c:v>246</c:v>
                </c:pt>
                <c:pt idx="1">
                  <c:v>129</c:v>
                </c:pt>
                <c:pt idx="2">
                  <c:v>61</c:v>
                </c:pt>
                <c:pt idx="3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35-41CA-A4FB-0227E2B203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18547232"/>
        <c:axId val="318547792"/>
      </c:barChart>
      <c:catAx>
        <c:axId val="3185472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8547792"/>
        <c:crosses val="autoZero"/>
        <c:auto val="1"/>
        <c:lblAlgn val="ctr"/>
        <c:lblOffset val="100"/>
        <c:noMultiLvlLbl val="0"/>
      </c:catAx>
      <c:valAx>
        <c:axId val="318547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8547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300" baseline="0"/>
      </a:pPr>
      <a:endParaRPr lang="el-G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8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2200" b="0" dirty="0"/>
              <a:t>Εκπαιδευτικό επίπεδο στελεχών ξενώνων φιλοξενίας</a:t>
            </a:r>
            <a:endParaRPr lang="en-US" sz="2200" b="0" dirty="0"/>
          </a:p>
        </c:rich>
      </c:tx>
      <c:layout>
        <c:manualLayout>
          <c:xMode val="edge"/>
          <c:yMode val="edge"/>
          <c:x val="0.20289813626257536"/>
          <c:y val="4.48152530156528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8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Edu!$B$1:$G$1</c:f>
              <c:strCache>
                <c:ptCount val="6"/>
                <c:pt idx="0">
                  <c:v>Άλλο</c:v>
                </c:pt>
                <c:pt idx="1">
                  <c:v>Απόφοιτη/ος ΑΕΙ</c:v>
                </c:pt>
                <c:pt idx="2">
                  <c:v>Απόφοιτη/ος λυκείου</c:v>
                </c:pt>
                <c:pt idx="3">
                  <c:v>Απόφοιτη/ος ΤΕΙ</c:v>
                </c:pt>
                <c:pt idx="4">
                  <c:v>Κάτοχος διδακτορικού διπλώματος</c:v>
                </c:pt>
                <c:pt idx="5">
                  <c:v>Κάτοχος μεταπτυχιακού τίτλου σπουδών (Master)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7E6E6">
                  <a:lumMod val="50000"/>
                </a:srgb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6E80-45A3-A250-BF2CC13C9B22}"/>
              </c:ext>
            </c:extLst>
          </c:dPt>
          <c:dPt>
            <c:idx val="1"/>
            <c:invertIfNegative val="0"/>
            <c:bubble3D val="0"/>
            <c:spPr>
              <a:solidFill>
                <a:srgbClr val="BCA7B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E80-45A3-A250-BF2CC13C9B2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6E80-45A3-A250-BF2CC13C9B2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6E80-45A3-A250-BF2CC13C9B22}"/>
              </c:ext>
            </c:extLst>
          </c:dPt>
          <c:dPt>
            <c:idx val="4"/>
            <c:invertIfNegative val="0"/>
            <c:bubble3D val="0"/>
            <c:spPr>
              <a:solidFill>
                <a:srgbClr val="E6B9B8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6E80-45A3-A250-BF2CC13C9B22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6E80-45A3-A250-BF2CC13C9B2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[1]Edu!$B$1:$G$1</c:f>
              <c:strCache>
                <c:ptCount val="6"/>
                <c:pt idx="0">
                  <c:v>Άλλο</c:v>
                </c:pt>
                <c:pt idx="1">
                  <c:v>Απόφοιτη/ος ΑΕΙ</c:v>
                </c:pt>
                <c:pt idx="2">
                  <c:v>Απόφοιτη/ος λυκείου</c:v>
                </c:pt>
                <c:pt idx="3">
                  <c:v>Απόφοιτη/ος ΤΕΙ</c:v>
                </c:pt>
                <c:pt idx="4">
                  <c:v>Κάτοχος διδακτορικού διπλώματος</c:v>
                </c:pt>
                <c:pt idx="5">
                  <c:v>Κάτοχος μεταπτυχιακού τίτλου σπουδών (Master)</c:v>
                </c:pt>
              </c:strCache>
            </c:strRef>
          </c:cat>
          <c:val>
            <c:numRef>
              <c:f>Edu!$B$14:$G$14</c:f>
              <c:numCache>
                <c:formatCode>0.00%</c:formatCode>
                <c:ptCount val="6"/>
                <c:pt idx="0">
                  <c:v>3.5700000000000003E-2</c:v>
                </c:pt>
                <c:pt idx="1">
                  <c:v>0.21429999999999999</c:v>
                </c:pt>
                <c:pt idx="2">
                  <c:v>0.1071</c:v>
                </c:pt>
                <c:pt idx="3">
                  <c:v>0.26790000000000003</c:v>
                </c:pt>
                <c:pt idx="4">
                  <c:v>3.5700000000000003E-2</c:v>
                </c:pt>
                <c:pt idx="5">
                  <c:v>0.33929999999999999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E80-45A3-A250-BF2CC13C9B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86528288"/>
        <c:axId val="386523248"/>
      </c:barChart>
      <c:catAx>
        <c:axId val="386528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86523248"/>
        <c:crosses val="autoZero"/>
        <c:auto val="1"/>
        <c:lblAlgn val="ctr"/>
        <c:lblOffset val="100"/>
        <c:noMultiLvlLbl val="0"/>
      </c:catAx>
      <c:valAx>
        <c:axId val="38652324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38652828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aseline="0"/>
      </a:pPr>
      <a:endParaRPr lang="el-GR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baseline="0"/>
              <a:t>Φορέα που εκπροσωπεί η/ο συνεντευξιαζόμενη/ος </a:t>
            </a:r>
            <a:endParaRPr lang="en-US" sz="1800" baseline="0"/>
          </a:p>
        </c:rich>
      </c:tx>
      <c:layout>
        <c:manualLayout>
          <c:xMode val="edge"/>
          <c:yMode val="edge"/>
          <c:x val="0.39223052005717324"/>
          <c:y val="1.39511709018435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Foreas!$B$1</c:f>
              <c:strCache>
                <c:ptCount val="1"/>
                <c:pt idx="0">
                  <c:v>Δήμο</c:v>
                </c:pt>
              </c:strCache>
            </c:strRef>
          </c:tx>
          <c:spPr>
            <a:solidFill>
              <a:srgbClr val="D9969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Foreas!$A$2:$A$13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Foreas!$B$2:$B$13</c:f>
              <c:numCache>
                <c:formatCode>0%</c:formatCode>
                <c:ptCount val="12"/>
                <c:pt idx="0">
                  <c:v>1</c:v>
                </c:pt>
                <c:pt idx="1">
                  <c:v>0.4</c:v>
                </c:pt>
                <c:pt idx="2">
                  <c:v>0.8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0.6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76-4AA6-B28A-FCFE7761487C}"/>
            </c:ext>
          </c:extLst>
        </c:ser>
        <c:ser>
          <c:idx val="1"/>
          <c:order val="1"/>
          <c:tx>
            <c:strRef>
              <c:f>Foreas!$C$1</c:f>
              <c:strCache>
                <c:ptCount val="1"/>
                <c:pt idx="0">
                  <c:v>ΕΚΚΑ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76-4AA6-B28A-FCFE7761487C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E76-4AA6-B28A-FCFE7761487C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E76-4AA6-B28A-FCFE7761487C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E76-4AA6-B28A-FCFE7761487C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76-4AA6-B28A-FCFE7761487C}"/>
                </c:ext>
              </c:extLst>
            </c:dLbl>
            <c:dLbl>
              <c:idx val="7"/>
              <c:layout>
                <c:manualLayout>
                  <c:x val="2.8643036161833156E-3"/>
                  <c:y val="-7.30767176783210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E76-4AA6-B28A-FCFE7761487C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76-4AA6-B28A-FCFE7761487C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E76-4AA6-B28A-FCFE7761487C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E76-4AA6-B28A-FCFE7761487C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E76-4AA6-B28A-FCFE776148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Foreas!$A$2:$A$13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Foreas!$C$2:$C$13</c:f>
              <c:numCache>
                <c:formatCode>0%</c:formatCode>
                <c:ptCount val="12"/>
                <c:pt idx="0">
                  <c:v>0</c:v>
                </c:pt>
                <c:pt idx="1">
                  <c:v>0.6</c:v>
                </c:pt>
                <c:pt idx="2">
                  <c:v>0.2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0.4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FE76-4AA6-B28A-FCFE776148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86524928"/>
        <c:axId val="386519888"/>
      </c:barChart>
      <c:catAx>
        <c:axId val="3865249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86519888"/>
        <c:crosses val="autoZero"/>
        <c:auto val="1"/>
        <c:lblAlgn val="ctr"/>
        <c:lblOffset val="100"/>
        <c:noMultiLvlLbl val="0"/>
      </c:catAx>
      <c:valAx>
        <c:axId val="38651988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386524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aseline="0"/>
      </a:pPr>
      <a:endParaRPr lang="el-GR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baseline="0"/>
              <a:t>Ιδιότητα στελεχών ξενώνων φιλοξενίας</a:t>
            </a:r>
            <a:endParaRPr lang="en-US" sz="1800" baseline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4.3460234457257135E-2"/>
          <c:y val="0.12456759026028549"/>
          <c:w val="0.94118467917038207"/>
          <c:h val="0.64690718446088447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Idiotita!$B$1</c:f>
              <c:strCache>
                <c:ptCount val="1"/>
                <c:pt idx="0">
                  <c:v>Άλλο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BC6-4AD6-85A1-7FDCCAC7F42A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BC6-4AD6-85A1-7FDCCAC7F42A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BC6-4AD6-85A1-7FDCCAC7F42A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BC6-4AD6-85A1-7FDCCAC7F42A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BC6-4AD6-85A1-7FDCCAC7F42A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BC6-4AD6-85A1-7FDCCAC7F42A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BC6-4AD6-85A1-7FDCCAC7F42A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BC6-4AD6-85A1-7FDCCAC7F42A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BC6-4AD6-85A1-7FDCCAC7F42A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BC6-4AD6-85A1-7FDCCAC7F4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Idiotita!$B$2:$B$13</c:f>
              <c:numCache>
                <c:formatCode>0%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0.2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0.4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BC6-4AD6-85A1-7FDCCAC7F42A}"/>
            </c:ext>
          </c:extLst>
        </c:ser>
        <c:ser>
          <c:idx val="1"/>
          <c:order val="1"/>
          <c:tx>
            <c:strRef>
              <c:f>Idiotita!$C$1</c:f>
              <c:strCache>
                <c:ptCount val="1"/>
                <c:pt idx="0">
                  <c:v>Γενικό βοηθητικό προσωπικό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BC6-4AD6-85A1-7FDCCAC7F42A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BC6-4AD6-85A1-7FDCCAC7F42A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BC6-4AD6-85A1-7FDCCAC7F42A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CBC6-4AD6-85A1-7FDCCAC7F42A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CBC6-4AD6-85A1-7FDCCAC7F42A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CBC6-4AD6-85A1-7FDCCAC7F42A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CBC6-4AD6-85A1-7FDCCAC7F4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Idiotita!$C$2:$C$13</c:f>
              <c:numCache>
                <c:formatCode>0%</c:formatCode>
                <c:ptCount val="12"/>
                <c:pt idx="0">
                  <c:v>0.2</c:v>
                </c:pt>
                <c:pt idx="1">
                  <c:v>0</c:v>
                </c:pt>
                <c:pt idx="2">
                  <c:v>0.2</c:v>
                </c:pt>
                <c:pt idx="3">
                  <c:v>0</c:v>
                </c:pt>
                <c:pt idx="4">
                  <c:v>0</c:v>
                </c:pt>
                <c:pt idx="5">
                  <c:v>0.4</c:v>
                </c:pt>
                <c:pt idx="6" formatCode="0.00%">
                  <c:v>0.1429</c:v>
                </c:pt>
                <c:pt idx="7">
                  <c:v>0</c:v>
                </c:pt>
                <c:pt idx="8" formatCode="0.00%">
                  <c:v>0.28570000000000001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CBC6-4AD6-85A1-7FDCCAC7F42A}"/>
            </c:ext>
          </c:extLst>
        </c:ser>
        <c:ser>
          <c:idx val="2"/>
          <c:order val="2"/>
          <c:tx>
            <c:strRef>
              <c:f>Idiotita!$D$1</c:f>
              <c:strCache>
                <c:ptCount val="1"/>
                <c:pt idx="0">
                  <c:v>Διοικητικό στέλεχος ή Στέλεχος Διοικητικής στήριξης</c:v>
                </c:pt>
              </c:strCache>
            </c:strRef>
          </c:tx>
          <c:spPr>
            <a:solidFill>
              <a:srgbClr val="D9969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Idiotita!$D$2:$D$13</c:f>
              <c:numCache>
                <c:formatCode>0%</c:formatCode>
                <c:ptCount val="12"/>
                <c:pt idx="0">
                  <c:v>0.2</c:v>
                </c:pt>
                <c:pt idx="1">
                  <c:v>0.2</c:v>
                </c:pt>
                <c:pt idx="2">
                  <c:v>0.2</c:v>
                </c:pt>
                <c:pt idx="3">
                  <c:v>0.2</c:v>
                </c:pt>
                <c:pt idx="4" formatCode="0.00%">
                  <c:v>0.33329999999999999</c:v>
                </c:pt>
                <c:pt idx="5">
                  <c:v>0.2</c:v>
                </c:pt>
                <c:pt idx="6" formatCode="0.00%">
                  <c:v>0.28570000000000001</c:v>
                </c:pt>
                <c:pt idx="7">
                  <c:v>0.2</c:v>
                </c:pt>
                <c:pt idx="8" formatCode="0.00%">
                  <c:v>0.1429</c:v>
                </c:pt>
                <c:pt idx="9" formatCode="0.00%">
                  <c:v>0.33329999999999999</c:v>
                </c:pt>
                <c:pt idx="10" formatCode="0.00%">
                  <c:v>0.33329999999999999</c:v>
                </c:pt>
                <c:pt idx="11" formatCode="0.00%">
                  <c:v>0.33329999999999999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CBC6-4AD6-85A1-7FDCCAC7F42A}"/>
            </c:ext>
          </c:extLst>
        </c:ser>
        <c:ser>
          <c:idx val="3"/>
          <c:order val="3"/>
          <c:tx>
            <c:strRef>
              <c:f>Idiotita!$E$1</c:f>
              <c:strCache>
                <c:ptCount val="1"/>
                <c:pt idx="0">
                  <c:v>Κοινωνική/ός λειτουργός</c:v>
                </c:pt>
              </c:strCache>
            </c:strRef>
          </c:tx>
          <c:spPr>
            <a:solidFill>
              <a:srgbClr val="EBB375"/>
            </a:solidFill>
            <a:ln>
              <a:noFill/>
            </a:ln>
            <a:effectLst/>
          </c:spPr>
          <c:invertIfNegative val="0"/>
          <c:dLbls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CBC6-4AD6-85A1-7FDCCAC7F4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Idiotita!$E$2:$E$13</c:f>
              <c:numCache>
                <c:formatCode>0%</c:formatCode>
                <c:ptCount val="12"/>
                <c:pt idx="0">
                  <c:v>0.2</c:v>
                </c:pt>
                <c:pt idx="1">
                  <c:v>0.4</c:v>
                </c:pt>
                <c:pt idx="2">
                  <c:v>0.2</c:v>
                </c:pt>
                <c:pt idx="3">
                  <c:v>0.4</c:v>
                </c:pt>
                <c:pt idx="4" formatCode="0.00%">
                  <c:v>0.33329999999999999</c:v>
                </c:pt>
                <c:pt idx="5">
                  <c:v>0</c:v>
                </c:pt>
                <c:pt idx="6" formatCode="0.00%">
                  <c:v>0.42859999999999998</c:v>
                </c:pt>
                <c:pt idx="7">
                  <c:v>0.2</c:v>
                </c:pt>
                <c:pt idx="8" formatCode="0.00%">
                  <c:v>0.1429</c:v>
                </c:pt>
                <c:pt idx="9" formatCode="0.00%">
                  <c:v>0.33329999999999999</c:v>
                </c:pt>
                <c:pt idx="10" formatCode="0.00%">
                  <c:v>0.33329999999999999</c:v>
                </c:pt>
                <c:pt idx="11" formatCode="0.00%">
                  <c:v>0.33329999999999999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CBC6-4AD6-85A1-7FDCCAC7F42A}"/>
            </c:ext>
          </c:extLst>
        </c:ser>
        <c:ser>
          <c:idx val="4"/>
          <c:order val="4"/>
          <c:tx>
            <c:strRef>
              <c:f>Idiotita!$F$1</c:f>
              <c:strCache>
                <c:ptCount val="1"/>
                <c:pt idx="0">
                  <c:v>Παιδαγωγός/ Παιδοψυχολόγος</c:v>
                </c:pt>
              </c:strCache>
            </c:strRef>
          </c:tx>
          <c:spPr>
            <a:solidFill>
              <a:srgbClr val="ABDB77"/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CBC6-4AD6-85A1-7FDCCAC7F42A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CBC6-4AD6-85A1-7FDCCAC7F42A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CBC6-4AD6-85A1-7FDCCAC7F42A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CBC6-4AD6-85A1-7FDCCAC7F42A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CBC6-4AD6-85A1-7FDCCAC7F4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Idiotita!$F$2:$F$13</c:f>
              <c:numCache>
                <c:formatCode>0%</c:formatCode>
                <c:ptCount val="12"/>
                <c:pt idx="0">
                  <c:v>0.2</c:v>
                </c:pt>
                <c:pt idx="1">
                  <c:v>0.4</c:v>
                </c:pt>
                <c:pt idx="2">
                  <c:v>0</c:v>
                </c:pt>
                <c:pt idx="3">
                  <c:v>0</c:v>
                </c:pt>
                <c:pt idx="4" formatCode="0.00%">
                  <c:v>0.33329999999999999</c:v>
                </c:pt>
                <c:pt idx="5">
                  <c:v>0.2</c:v>
                </c:pt>
                <c:pt idx="6">
                  <c:v>0</c:v>
                </c:pt>
                <c:pt idx="7">
                  <c:v>0.2</c:v>
                </c:pt>
                <c:pt idx="8" formatCode="0.00%">
                  <c:v>0.28570000000000001</c:v>
                </c:pt>
                <c:pt idx="9">
                  <c:v>0</c:v>
                </c:pt>
                <c:pt idx="10" formatCode="0.00%">
                  <c:v>0.33329999999999999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CBC6-4AD6-85A1-7FDCCAC7F42A}"/>
            </c:ext>
          </c:extLst>
        </c:ser>
        <c:ser>
          <c:idx val="5"/>
          <c:order val="5"/>
          <c:tx>
            <c:strRef>
              <c:f>Idiotita!$G$1</c:f>
              <c:strCache>
                <c:ptCount val="1"/>
                <c:pt idx="0">
                  <c:v>Ψυχολόγος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CBC6-4AD6-85A1-7FDCCAC7F42A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CBC6-4AD6-85A1-7FDCCAC7F42A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CBC6-4AD6-85A1-7FDCCAC7F42A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CBC6-4AD6-85A1-7FDCCAC7F4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Idiotita!$G$2:$G$13</c:f>
              <c:numCache>
                <c:formatCode>0%</c:formatCode>
                <c:ptCount val="12"/>
                <c:pt idx="0">
                  <c:v>0.2</c:v>
                </c:pt>
                <c:pt idx="1">
                  <c:v>0</c:v>
                </c:pt>
                <c:pt idx="2">
                  <c:v>0.4</c:v>
                </c:pt>
                <c:pt idx="3">
                  <c:v>0.2</c:v>
                </c:pt>
                <c:pt idx="4">
                  <c:v>0</c:v>
                </c:pt>
                <c:pt idx="5">
                  <c:v>0.2</c:v>
                </c:pt>
                <c:pt idx="6" formatCode="0.00%">
                  <c:v>0.1429</c:v>
                </c:pt>
                <c:pt idx="7">
                  <c:v>0</c:v>
                </c:pt>
                <c:pt idx="8" formatCode="0.00%">
                  <c:v>0.1429</c:v>
                </c:pt>
                <c:pt idx="9" formatCode="0.00%">
                  <c:v>0.33329999999999999</c:v>
                </c:pt>
                <c:pt idx="10">
                  <c:v>0</c:v>
                </c:pt>
                <c:pt idx="11" formatCode="0.00%">
                  <c:v>0.33329999999999999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0-CBC6-4AD6-85A1-7FDCCAC7F4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86513728"/>
        <c:axId val="307486992"/>
      </c:barChart>
      <c:catAx>
        <c:axId val="386513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07486992"/>
        <c:crosses val="autoZero"/>
        <c:auto val="1"/>
        <c:lblAlgn val="ctr"/>
        <c:lblOffset val="100"/>
        <c:noMultiLvlLbl val="0"/>
      </c:catAx>
      <c:valAx>
        <c:axId val="307486992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86513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aseline="0"/>
      </a:pPr>
      <a:endParaRPr lang="el-GR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baseline="0"/>
              <a:t>'Ετη εργασίας στελεχών στο συγκεκριμένο φορέα </a:t>
            </a:r>
            <a:endParaRPr lang="en-US" sz="1800" baseline="0"/>
          </a:p>
        </c:rich>
      </c:tx>
      <c:layout>
        <c:manualLayout>
          <c:xMode val="edge"/>
          <c:yMode val="edge"/>
          <c:x val="0.31977691093731492"/>
          <c:y val="1.62850347814764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Years!$B$1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F21-4B11-81CA-8A7F6596A21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21-4B11-81CA-8A7F6596A21B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F21-4B11-81CA-8A7F6596A21B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F21-4B11-81CA-8A7F6596A21B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F21-4B11-81CA-8A7F6596A21B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F21-4B11-81CA-8A7F6596A21B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F21-4B11-81CA-8A7F6596A21B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F21-4B11-81CA-8A7F6596A21B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F21-4B11-81CA-8A7F6596A2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Years!$A$2:$A$13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Years!$B$2:$B$13</c:f>
              <c:numCache>
                <c:formatCode>0%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 formatCode="0.00%">
                  <c:v>0.33329999999999999</c:v>
                </c:pt>
                <c:pt idx="5">
                  <c:v>0</c:v>
                </c:pt>
                <c:pt idx="6" formatCode="0.00%">
                  <c:v>0.42859999999999998</c:v>
                </c:pt>
                <c:pt idx="7">
                  <c:v>0</c:v>
                </c:pt>
                <c:pt idx="8">
                  <c:v>0</c:v>
                </c:pt>
                <c:pt idx="9" formatCode="0.00%">
                  <c:v>0.33329999999999999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8F21-4B11-81CA-8A7F6596A21B}"/>
            </c:ext>
          </c:extLst>
        </c:ser>
        <c:ser>
          <c:idx val="1"/>
          <c:order val="1"/>
          <c:tx>
            <c:strRef>
              <c:f>Years!$C$1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8F21-4B11-81CA-8A7F6596A21B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8F21-4B11-81CA-8A7F6596A21B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8F21-4B11-81CA-8A7F6596A21B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8F21-4B11-81CA-8A7F6596A21B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8F21-4B11-81CA-8A7F6596A21B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8F21-4B11-81CA-8A7F6596A21B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8F21-4B11-81CA-8A7F6596A21B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8F21-4B11-81CA-8A7F6596A2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Years!$A$2:$A$13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Years!$C$2:$C$13</c:f>
              <c:numCache>
                <c:formatCode>0%</c:formatCode>
                <c:ptCount val="12"/>
                <c:pt idx="0">
                  <c:v>0.4</c:v>
                </c:pt>
                <c:pt idx="1">
                  <c:v>0</c:v>
                </c:pt>
                <c:pt idx="2">
                  <c:v>0.2</c:v>
                </c:pt>
                <c:pt idx="3">
                  <c:v>0.2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 formatCode="0.00%">
                  <c:v>0.33329999999999999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8F21-4B11-81CA-8A7F6596A21B}"/>
            </c:ext>
          </c:extLst>
        </c:ser>
        <c:ser>
          <c:idx val="2"/>
          <c:order val="2"/>
          <c:tx>
            <c:strRef>
              <c:f>Years!$D$1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8F21-4B11-81CA-8A7F6596A21B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8F21-4B11-81CA-8A7F6596A21B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8F21-4B11-81CA-8A7F6596A21B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8F21-4B11-81CA-8A7F6596A21B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8F21-4B11-81CA-8A7F6596A21B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8F21-4B11-81CA-8A7F6596A21B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8F21-4B11-81CA-8A7F6596A21B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8F21-4B11-81CA-8A7F6596A21B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8F21-4B11-81CA-8A7F6596A21B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8F21-4B11-81CA-8A7F6596A2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Years!$A$2:$A$13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Years!$D$2:$D$13</c:f>
              <c:numCache>
                <c:formatCode>0%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0.4</c:v>
                </c:pt>
                <c:pt idx="8" formatCode="0.00%">
                  <c:v>0.1429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8F21-4B11-81CA-8A7F6596A21B}"/>
            </c:ext>
          </c:extLst>
        </c:ser>
        <c:ser>
          <c:idx val="3"/>
          <c:order val="3"/>
          <c:tx>
            <c:strRef>
              <c:f>Years!$E$1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8F21-4B11-81CA-8A7F6596A21B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8F21-4B11-81CA-8A7F6596A21B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8F21-4B11-81CA-8A7F6596A21B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8F21-4B11-81CA-8A7F6596A21B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8F21-4B11-81CA-8A7F6596A21B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8F21-4B11-81CA-8A7F6596A21B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4-8F21-4B11-81CA-8A7F6596A21B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5-8F21-4B11-81CA-8A7F6596A2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Years!$A$2:$A$13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Years!$E$2:$E$13</c:f>
              <c:numCache>
                <c:formatCode>0%</c:formatCode>
                <c:ptCount val="12"/>
                <c:pt idx="0">
                  <c:v>0</c:v>
                </c:pt>
                <c:pt idx="1">
                  <c:v>0.2</c:v>
                </c:pt>
                <c:pt idx="2">
                  <c:v>0</c:v>
                </c:pt>
                <c:pt idx="3">
                  <c:v>0</c:v>
                </c:pt>
                <c:pt idx="4" formatCode="0.00%">
                  <c:v>0.66669999999999996</c:v>
                </c:pt>
                <c:pt idx="5">
                  <c:v>0.2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 formatCode="0.00%">
                  <c:v>0.33329999999999999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6-8F21-4B11-81CA-8A7F6596A21B}"/>
            </c:ext>
          </c:extLst>
        </c:ser>
        <c:ser>
          <c:idx val="4"/>
          <c:order val="4"/>
          <c:tx>
            <c:strRef>
              <c:f>Years!$F$1</c:f>
              <c:strCache>
                <c:ptCount val="1"/>
                <c:pt idx="0">
                  <c:v>5 και άνω</c:v>
                </c:pt>
              </c:strCache>
            </c:strRef>
          </c:tx>
          <c:spPr>
            <a:solidFill>
              <a:srgbClr val="D99694"/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7-8F21-4B11-81CA-8A7F6596A21B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8-8F21-4B11-81CA-8A7F6596A2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Years!$A$2:$A$13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Years!$F$2:$F$13</c:f>
              <c:numCache>
                <c:formatCode>0%</c:formatCode>
                <c:ptCount val="12"/>
                <c:pt idx="0">
                  <c:v>0.6</c:v>
                </c:pt>
                <c:pt idx="1">
                  <c:v>0.8</c:v>
                </c:pt>
                <c:pt idx="2">
                  <c:v>0.8</c:v>
                </c:pt>
                <c:pt idx="3">
                  <c:v>0.8</c:v>
                </c:pt>
                <c:pt idx="4">
                  <c:v>0</c:v>
                </c:pt>
                <c:pt idx="5">
                  <c:v>0.8</c:v>
                </c:pt>
                <c:pt idx="6" formatCode="0.00%">
                  <c:v>0.57140000000000002</c:v>
                </c:pt>
                <c:pt idx="7">
                  <c:v>0.6</c:v>
                </c:pt>
                <c:pt idx="8" formatCode="0.00%">
                  <c:v>0.85709999999999997</c:v>
                </c:pt>
                <c:pt idx="9">
                  <c:v>0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9-8F21-4B11-81CA-8A7F6596A2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07493152"/>
        <c:axId val="307493712"/>
      </c:barChart>
      <c:catAx>
        <c:axId val="307493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07493712"/>
        <c:crosses val="autoZero"/>
        <c:auto val="1"/>
        <c:lblAlgn val="ctr"/>
        <c:lblOffset val="100"/>
        <c:noMultiLvlLbl val="0"/>
      </c:catAx>
      <c:valAx>
        <c:axId val="307493712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07493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aseline="0"/>
      </a:pPr>
      <a:endParaRPr lang="el-GR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2000" dirty="0"/>
              <a:t>Εκπροσώπηση δομής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5.202128831283263E-3"/>
          <c:y val="0.11033315835520562"/>
          <c:w val="0.97632964432991765"/>
          <c:h val="0.7003268591426072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eidos!$B$1</c:f>
              <c:strCache>
                <c:ptCount val="1"/>
                <c:pt idx="0">
                  <c:v>Και τις δύο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AD6-4585-82A9-3EA955E79280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AD6-4585-82A9-3EA955E79280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AD6-4585-82A9-3EA955E79280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AD6-4585-82A9-3EA955E79280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AD6-4585-82A9-3EA955E79280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AD6-4585-82A9-3EA955E79280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AD6-4585-82A9-3EA955E79280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AD6-4585-82A9-3EA955E79280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AD6-4585-82A9-3EA955E79280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AD6-4585-82A9-3EA955E79280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0AD6-4585-82A9-3EA955E792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eidos!$A$2:$A$13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eidos!$B$2:$B$13</c:f>
              <c:numCache>
                <c:formatCode>0%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0.2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0AD6-4585-82A9-3EA955E79280}"/>
            </c:ext>
          </c:extLst>
        </c:ser>
        <c:ser>
          <c:idx val="1"/>
          <c:order val="1"/>
          <c:tx>
            <c:strRef>
              <c:f>eidos!$C$1</c:f>
              <c:strCache>
                <c:ptCount val="1"/>
                <c:pt idx="0">
                  <c:v>Ξενώνας Φιλοξενίας</c:v>
                </c:pt>
              </c:strCache>
            </c:strRef>
          </c:tx>
          <c:spPr>
            <a:solidFill>
              <a:srgbClr val="D99694"/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0AD6-4585-82A9-3EA955E79280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AD6-4585-82A9-3EA955E79280}"/>
                </c:ext>
              </c:extLst>
            </c:dLbl>
            <c:dLbl>
              <c:idx val="7"/>
              <c:layout>
                <c:manualLayout>
                  <c:x val="2.4353117908592586E-3"/>
                  <c:y val="-5.442176870748298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0AD6-4585-82A9-3EA955E792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eidos!$A$2:$A$13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eidos!$C$2:$C$13</c:f>
              <c:numCache>
                <c:formatCode>0.00%</c:formatCode>
                <c:ptCount val="12"/>
                <c:pt idx="0" formatCode="0%">
                  <c:v>0.5</c:v>
                </c:pt>
                <c:pt idx="1">
                  <c:v>0.57140000000000002</c:v>
                </c:pt>
                <c:pt idx="2" formatCode="0%">
                  <c:v>0</c:v>
                </c:pt>
                <c:pt idx="3">
                  <c:v>0.66669999999999996</c:v>
                </c:pt>
                <c:pt idx="4" formatCode="0%">
                  <c:v>0.25</c:v>
                </c:pt>
                <c:pt idx="5" formatCode="0%">
                  <c:v>0.25</c:v>
                </c:pt>
                <c:pt idx="6" formatCode="0%">
                  <c:v>0</c:v>
                </c:pt>
                <c:pt idx="7" formatCode="0%">
                  <c:v>0.2</c:v>
                </c:pt>
                <c:pt idx="8">
                  <c:v>0.64290000000000003</c:v>
                </c:pt>
                <c:pt idx="9">
                  <c:v>0.71430000000000005</c:v>
                </c:pt>
                <c:pt idx="10" formatCode="0%">
                  <c:v>0.75</c:v>
                </c:pt>
                <c:pt idx="11" formatCode="0%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0AD6-4585-82A9-3EA955E79280}"/>
            </c:ext>
          </c:extLst>
        </c:ser>
        <c:ser>
          <c:idx val="2"/>
          <c:order val="2"/>
          <c:tx>
            <c:strRef>
              <c:f>eidos!$D$1</c:f>
              <c:strCache>
                <c:ptCount val="1"/>
                <c:pt idx="0">
                  <c:v>Συμβουλευτικό Κέντρο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3793469997254758E-3"/>
                  <c:y val="-7.16552930883639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0AD6-4585-82A9-3EA955E79280}"/>
                </c:ext>
              </c:extLst>
            </c:dLbl>
            <c:dLbl>
              <c:idx val="3"/>
              <c:layout>
                <c:manualLayout>
                  <c:x val="1.9215877688986409E-3"/>
                  <c:y val="-4.94330708661417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3640662431048027E-2"/>
                      <c:h val="3.92222222222222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1-0AD6-4585-82A9-3EA955E79280}"/>
                </c:ext>
              </c:extLst>
            </c:dLbl>
            <c:dLbl>
              <c:idx val="11"/>
              <c:layout>
                <c:manualLayout>
                  <c:x val="6.08827947714796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0AD6-4585-82A9-3EA955E792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eidos!$A$2:$A$13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eidos!$D$2:$D$13</c:f>
              <c:numCache>
                <c:formatCode>0.00%</c:formatCode>
                <c:ptCount val="12"/>
                <c:pt idx="0" formatCode="0%">
                  <c:v>0.5</c:v>
                </c:pt>
                <c:pt idx="1">
                  <c:v>0.42859999999999998</c:v>
                </c:pt>
                <c:pt idx="2" formatCode="0%">
                  <c:v>1</c:v>
                </c:pt>
                <c:pt idx="3">
                  <c:v>0.33329999999999999</c:v>
                </c:pt>
                <c:pt idx="4" formatCode="0%">
                  <c:v>0.75</c:v>
                </c:pt>
                <c:pt idx="5" formatCode="0%">
                  <c:v>0.75</c:v>
                </c:pt>
                <c:pt idx="6" formatCode="0%">
                  <c:v>1</c:v>
                </c:pt>
                <c:pt idx="7" formatCode="0%">
                  <c:v>0.6</c:v>
                </c:pt>
                <c:pt idx="8">
                  <c:v>0.35709999999999997</c:v>
                </c:pt>
                <c:pt idx="9">
                  <c:v>0.28570000000000001</c:v>
                </c:pt>
                <c:pt idx="10" formatCode="0%">
                  <c:v>0.25</c:v>
                </c:pt>
                <c:pt idx="11" formatCode="0%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0AD6-4585-82A9-3EA955E792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07497632"/>
        <c:axId val="307500432"/>
      </c:barChart>
      <c:catAx>
        <c:axId val="30749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07500432"/>
        <c:crosses val="autoZero"/>
        <c:auto val="1"/>
        <c:lblAlgn val="ctr"/>
        <c:lblOffset val="100"/>
        <c:noMultiLvlLbl val="0"/>
      </c:catAx>
      <c:valAx>
        <c:axId val="30750043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3074976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555763651922273"/>
          <c:y val="0.93532108486439192"/>
          <c:w val="0.50974066391648987"/>
          <c:h val="4.84917187075753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aseline="0"/>
      </a:pPr>
      <a:endParaRPr lang="el-GR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dirty="0"/>
              <a:t>Θέση </a:t>
            </a:r>
            <a:r>
              <a:rPr lang="el-GR" sz="1800" baseline="0" dirty="0"/>
              <a:t>στο</a:t>
            </a:r>
            <a:r>
              <a:rPr lang="el-GR" sz="1800" dirty="0"/>
              <a:t> έργο</a:t>
            </a:r>
            <a:endParaRPr lang="en-US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1.0800112250119679E-2"/>
          <c:y val="8.8070175438596479E-2"/>
          <c:w val="0.97469277032194879"/>
          <c:h val="0.74702117584925021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thesi!$B$1</c:f>
              <c:strCache>
                <c:ptCount val="1"/>
                <c:pt idx="0">
                  <c:v>Άλλο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B4-4EE3-99B0-2FFCF52C7C10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AD0-47FA-BF76-66F681E691D3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AD0-47FA-BF76-66F681E691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thesi!$A$2:$A$13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thesi!$B$2:$B$13</c:f>
              <c:numCache>
                <c:formatCode>0.00%</c:formatCode>
                <c:ptCount val="12"/>
                <c:pt idx="0" formatCode="0%">
                  <c:v>0.5</c:v>
                </c:pt>
                <c:pt idx="1">
                  <c:v>0.85709999999999997</c:v>
                </c:pt>
                <c:pt idx="2" formatCode="0%">
                  <c:v>0</c:v>
                </c:pt>
                <c:pt idx="3">
                  <c:v>0.66669999999999996</c:v>
                </c:pt>
                <c:pt idx="4" formatCode="0%">
                  <c:v>0.5</c:v>
                </c:pt>
                <c:pt idx="5" formatCode="0%">
                  <c:v>0.5</c:v>
                </c:pt>
                <c:pt idx="6" formatCode="0%">
                  <c:v>1</c:v>
                </c:pt>
                <c:pt idx="7" formatCode="0%">
                  <c:v>0</c:v>
                </c:pt>
                <c:pt idx="8">
                  <c:v>0.71430000000000005</c:v>
                </c:pt>
                <c:pt idx="9">
                  <c:v>0.57140000000000002</c:v>
                </c:pt>
                <c:pt idx="10" formatCode="0%">
                  <c:v>0.5</c:v>
                </c:pt>
                <c:pt idx="11" formatCode="0%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AD0-47FA-BF76-66F681E691D3}"/>
            </c:ext>
          </c:extLst>
        </c:ser>
        <c:ser>
          <c:idx val="1"/>
          <c:order val="1"/>
          <c:tx>
            <c:strRef>
              <c:f>thesi!$C$1</c:f>
              <c:strCache>
                <c:ptCount val="1"/>
                <c:pt idx="0">
                  <c:v>Διοικητική Υποστήριξη</c:v>
                </c:pt>
              </c:strCache>
            </c:strRef>
          </c:tx>
          <c:spPr>
            <a:solidFill>
              <a:srgbClr val="D99694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AD0-47FA-BF76-66F681E691D3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AD0-47FA-BF76-66F681E691D3}"/>
                </c:ext>
              </c:extLst>
            </c:dLbl>
            <c:dLbl>
              <c:idx val="3"/>
              <c:layout>
                <c:manualLayout>
                  <c:x val="-7.5503209405744925E-17"/>
                  <c:y val="1.29701686121919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AD0-47FA-BF76-66F681E691D3}"/>
                </c:ext>
              </c:extLst>
            </c:dLbl>
            <c:dLbl>
              <c:idx val="4"/>
              <c:layout>
                <c:manualLayout>
                  <c:x val="3.0888033392153015E-3"/>
                  <c:y val="5.18806744487678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AD0-47FA-BF76-66F681E691D3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AD0-47FA-BF76-66F681E691D3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AD0-47FA-BF76-66F681E691D3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AD0-47FA-BF76-66F681E691D3}"/>
                </c:ext>
              </c:extLst>
            </c:dLbl>
            <c:dLbl>
              <c:idx val="10"/>
              <c:layout>
                <c:manualLayout>
                  <c:x val="0"/>
                  <c:y val="7.78210116731517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1AD0-47FA-BF76-66F681E691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thesi!$A$2:$A$13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thesi!$C$2:$C$13</c:f>
              <c:numCache>
                <c:formatCode>0.00%</c:formatCode>
                <c:ptCount val="12"/>
                <c:pt idx="0" formatCode="0%">
                  <c:v>0</c:v>
                </c:pt>
                <c:pt idx="1">
                  <c:v>0.1429</c:v>
                </c:pt>
                <c:pt idx="2" formatCode="0%">
                  <c:v>0</c:v>
                </c:pt>
                <c:pt idx="3">
                  <c:v>0.16669999999999999</c:v>
                </c:pt>
                <c:pt idx="4" formatCode="0%">
                  <c:v>0.25</c:v>
                </c:pt>
                <c:pt idx="5" formatCode="0%">
                  <c:v>0</c:v>
                </c:pt>
                <c:pt idx="6" formatCode="0%">
                  <c:v>0</c:v>
                </c:pt>
                <c:pt idx="7" formatCode="0%">
                  <c:v>0.4</c:v>
                </c:pt>
                <c:pt idx="8" formatCode="0%">
                  <c:v>0</c:v>
                </c:pt>
                <c:pt idx="9">
                  <c:v>0.1429</c:v>
                </c:pt>
                <c:pt idx="10" formatCode="0%">
                  <c:v>0.25</c:v>
                </c:pt>
                <c:pt idx="11" formatCode="0%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1AD0-47FA-BF76-66F681E691D3}"/>
            </c:ext>
          </c:extLst>
        </c:ser>
        <c:ser>
          <c:idx val="2"/>
          <c:order val="2"/>
          <c:tx>
            <c:strRef>
              <c:f>thesi!$D$1</c:f>
              <c:strCache>
                <c:ptCount val="1"/>
                <c:pt idx="0">
                  <c:v>Υπεύθυνος Έργου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1AD0-47FA-BF76-66F681E691D3}"/>
                </c:ext>
              </c:extLst>
            </c:dLbl>
            <c:dLbl>
              <c:idx val="3"/>
              <c:layout>
                <c:manualLayout>
                  <c:x val="3.0888033392153015E-3"/>
                  <c:y val="-1.8158236057068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AD0-47FA-BF76-66F681E691D3}"/>
                </c:ext>
              </c:extLst>
            </c:dLbl>
            <c:dLbl>
              <c:idx val="4"/>
              <c:layout>
                <c:manualLayout>
                  <c:x val="6.1776066784305275E-3"/>
                  <c:y val="-2.59403372243839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1AD0-47FA-BF76-66F681E691D3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1AD0-47FA-BF76-66F681E691D3}"/>
                </c:ext>
              </c:extLst>
            </c:dLbl>
            <c:dLbl>
              <c:idx val="10"/>
              <c:layout>
                <c:manualLayout>
                  <c:x val="1.0296011130716161E-3"/>
                  <c:y val="-7.78210116731527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1AD0-47FA-BF76-66F681E691D3}"/>
                </c:ext>
              </c:extLst>
            </c:dLbl>
            <c:dLbl>
              <c:idx val="11"/>
              <c:layout>
                <c:manualLayout>
                  <c:x val="6.1776066784306029E-3"/>
                  <c:y val="-2.594033722438391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1AD0-47FA-BF76-66F681E691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thesi!$A$2:$A$13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thesi!$D$2:$D$13</c:f>
              <c:numCache>
                <c:formatCode>0%</c:formatCode>
                <c:ptCount val="12"/>
                <c:pt idx="0">
                  <c:v>0.5</c:v>
                </c:pt>
                <c:pt idx="1">
                  <c:v>0</c:v>
                </c:pt>
                <c:pt idx="2">
                  <c:v>1</c:v>
                </c:pt>
                <c:pt idx="3" formatCode="0.00%">
                  <c:v>0.16669999999999999</c:v>
                </c:pt>
                <c:pt idx="4">
                  <c:v>0.25</c:v>
                </c:pt>
                <c:pt idx="5">
                  <c:v>0.5</c:v>
                </c:pt>
                <c:pt idx="6">
                  <c:v>0</c:v>
                </c:pt>
                <c:pt idx="7">
                  <c:v>0.6</c:v>
                </c:pt>
                <c:pt idx="8" formatCode="0.00%">
                  <c:v>0.28570000000000001</c:v>
                </c:pt>
                <c:pt idx="9" formatCode="0.00%">
                  <c:v>0.28570000000000001</c:v>
                </c:pt>
                <c:pt idx="10">
                  <c:v>0.25</c:v>
                </c:pt>
                <c:pt idx="1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1AD0-47FA-BF76-66F681E691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07502672"/>
        <c:axId val="307501552"/>
      </c:barChart>
      <c:catAx>
        <c:axId val="307502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07501552"/>
        <c:crosses val="autoZero"/>
        <c:auto val="1"/>
        <c:lblAlgn val="ctr"/>
        <c:lblOffset val="100"/>
        <c:noMultiLvlLbl val="0"/>
      </c:catAx>
      <c:valAx>
        <c:axId val="30750155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07502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627131085039113"/>
          <c:y val="0.92554954836966974"/>
          <c:w val="0.44981822636577945"/>
          <c:h val="6.22125428688922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aseline="0"/>
      </a:pPr>
      <a:endParaRPr lang="el-GR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dirty="0"/>
              <a:t>Αριθμός</a:t>
            </a:r>
            <a:r>
              <a:rPr lang="el-GR" sz="1800" baseline="0" dirty="0"/>
              <a:t> Ερωτηματολογίων</a:t>
            </a:r>
            <a:endParaRPr lang="el-GR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0.1792388141847481"/>
          <c:y val="9.7118406428656365E-2"/>
          <c:w val="0.81636900322654082"/>
          <c:h val="0.81638029782359678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4546A">
                  <a:lumMod val="60000"/>
                  <a:lumOff val="4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37D-4169-887C-F5E593DB01B5}"/>
              </c:ext>
            </c:extLst>
          </c:dPt>
          <c:dPt>
            <c:idx val="1"/>
            <c:invertIfNegative val="0"/>
            <c:bubble3D val="0"/>
            <c:spPr>
              <a:solidFill>
                <a:srgbClr val="5B9BD5">
                  <a:lumMod val="60000"/>
                  <a:lumOff val="4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37D-4169-887C-F5E593DB01B5}"/>
              </c:ext>
            </c:extLst>
          </c:dPt>
          <c:dPt>
            <c:idx val="2"/>
            <c:invertIfNegative val="0"/>
            <c:bubble3D val="0"/>
            <c:spPr>
              <a:solidFill>
                <a:srgbClr val="A5A5A5">
                  <a:lumMod val="60000"/>
                  <a:lumOff val="4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37D-4169-887C-F5E593DB01B5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l-GR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537D-4169-887C-F5E593DB01B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DE76588A-112E-41E0-920A-BCA0099A0CD3}" type="VALUE">
                      <a:rPr lang="en-US" sz="1200"/>
                      <a:pPr/>
                      <a:t>[ΤΙΜΗ]</a:t>
                    </a:fld>
                    <a:endParaRPr lang="el-G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37D-4169-887C-F5E593DB01B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1887919F-49FD-4FCC-BAD7-72CFF5F08621}" type="VALUE">
                      <a:rPr lang="en-US" sz="1200" baseline="0"/>
                      <a:pPr/>
                      <a:t>[ΤΙΜΗ]</a:t>
                    </a:fld>
                    <a:endParaRPr lang="el-GR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37D-4169-887C-F5E593DB01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Φύλλο1!$B$1:$D$1</c:f>
              <c:strCache>
                <c:ptCount val="3"/>
                <c:pt idx="0">
                  <c:v>Σύνολο</c:v>
                </c:pt>
                <c:pt idx="1">
                  <c:v>Συμβουλευτικά Κέντρα</c:v>
                </c:pt>
                <c:pt idx="2">
                  <c:v>Ξενώνες Φιλοξενίας</c:v>
                </c:pt>
              </c:strCache>
            </c:strRef>
          </c:cat>
          <c:val>
            <c:numRef>
              <c:f>Φύλλο1!$B$2:$D$2</c:f>
              <c:numCache>
                <c:formatCode>General</c:formatCode>
                <c:ptCount val="3"/>
                <c:pt idx="0">
                  <c:v>228</c:v>
                </c:pt>
                <c:pt idx="1">
                  <c:v>170</c:v>
                </c:pt>
                <c:pt idx="2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7A-4435-9BAE-F3068FA8E6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18539952"/>
        <c:axId val="318534912"/>
      </c:barChart>
      <c:catAx>
        <c:axId val="318539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8534912"/>
        <c:crosses val="autoZero"/>
        <c:auto val="1"/>
        <c:lblAlgn val="ctr"/>
        <c:lblOffset val="100"/>
        <c:noMultiLvlLbl val="0"/>
      </c:catAx>
      <c:valAx>
        <c:axId val="3185349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18539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dirty="0"/>
              <a:t>Συμμετοχή Δομών στην Έρευνα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0.20431893227422818"/>
          <c:y val="8.6745955791553489E-2"/>
          <c:w val="0.77503590643544928"/>
          <c:h val="0.82619596523469852"/>
        </c:manualLayout>
      </c:layout>
      <c:barChart>
        <c:barDir val="bar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E03-4917-832D-3B1BC65AF2E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E03-4917-832D-3B1BC65AF2E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E03-4917-832D-3B1BC65AF2E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Sheet1!$A$3:$A$5</c:f>
              <c:strCache>
                <c:ptCount val="3"/>
                <c:pt idx="0">
                  <c:v>Σύνολο</c:v>
                </c:pt>
                <c:pt idx="1">
                  <c:v>Συμβουλευτικά Κέντρα</c:v>
                </c:pt>
                <c:pt idx="2">
                  <c:v>Ξενώνες Φιλοξενίας</c:v>
                </c:pt>
              </c:strCache>
            </c:strRef>
          </c:cat>
          <c:val>
            <c:numRef>
              <c:f>Sheet1!$B$3:$B$5</c:f>
              <c:numCache>
                <c:formatCode>General</c:formatCode>
                <c:ptCount val="3"/>
                <c:pt idx="0">
                  <c:v>50</c:v>
                </c:pt>
                <c:pt idx="1">
                  <c:v>36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E03-4917-832D-3B1BC65AF2E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2"/>
        <c:overlap val="100"/>
        <c:axId val="318534352"/>
        <c:axId val="318537152"/>
      </c:barChart>
      <c:catAx>
        <c:axId val="318534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8537152"/>
        <c:crosses val="autoZero"/>
        <c:auto val="1"/>
        <c:lblAlgn val="ctr"/>
        <c:lblOffset val="100"/>
        <c:noMultiLvlLbl val="0"/>
      </c:catAx>
      <c:valAx>
        <c:axId val="318537152"/>
        <c:scaling>
          <c:orientation val="minMax"/>
          <c:max val="60"/>
          <c:min val="0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8534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5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2200" dirty="0"/>
              <a:t>Δείγμα ομάδων μεθοδολογίας</a:t>
            </a:r>
          </a:p>
        </c:rich>
      </c:tx>
      <c:layout>
        <c:manualLayout>
          <c:xMode val="edge"/>
          <c:yMode val="edge"/>
          <c:x val="0.36735060782991785"/>
          <c:y val="2.25988700564971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Ενδοοικογενειακή βία</c:v>
                </c:pt>
                <c:pt idx="1">
                  <c:v>Άνεργες</c:v>
                </c:pt>
                <c:pt idx="2">
                  <c:v>Πολλαπλές διακρίσεις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174</c:v>
                </c:pt>
                <c:pt idx="1">
                  <c:v>84</c:v>
                </c:pt>
                <c:pt idx="2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3F-4553-98DB-EDA72428CC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14388160"/>
        <c:axId val="314376960"/>
      </c:barChart>
      <c:catAx>
        <c:axId val="3143881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376960"/>
        <c:crosses val="autoZero"/>
        <c:auto val="1"/>
        <c:lblAlgn val="ctr"/>
        <c:lblOffset val="100"/>
        <c:noMultiLvlLbl val="0"/>
      </c:catAx>
      <c:valAx>
        <c:axId val="3143769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388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300" baseline="0"/>
      </a:pPr>
      <a:endParaRPr lang="el-GR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2200" baseline="0"/>
              <a:t>Ηλικιακή ομάδα ωφελούμενων συμβουλευτικών κέντρων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Φύλλο2!$A$4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Φύλλο2!$B$3:$F$3</c:f>
              <c:strCache>
                <c:ptCount val="5"/>
                <c:pt idx="0">
                  <c:v>18-29</c:v>
                </c:pt>
                <c:pt idx="1">
                  <c:v>30-39</c:v>
                </c:pt>
                <c:pt idx="2">
                  <c:v>40-49</c:v>
                </c:pt>
                <c:pt idx="3">
                  <c:v>50-59</c:v>
                </c:pt>
                <c:pt idx="4">
                  <c:v>60 και άνω</c:v>
                </c:pt>
              </c:strCache>
            </c:strRef>
          </c:cat>
          <c:val>
            <c:numRef>
              <c:f>Φύλλο2!$B$4:$F$4</c:f>
              <c:numCache>
                <c:formatCode>0.00%</c:formatCode>
                <c:ptCount val="5"/>
                <c:pt idx="0">
                  <c:v>0.16170000000000001</c:v>
                </c:pt>
                <c:pt idx="1">
                  <c:v>0.2455</c:v>
                </c:pt>
                <c:pt idx="2">
                  <c:v>0.3473</c:v>
                </c:pt>
                <c:pt idx="3">
                  <c:v>0.21560000000000001</c:v>
                </c:pt>
                <c:pt idx="4">
                  <c:v>2.9900000000000003E-2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1F-4400-907E-3246C8413D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axId val="314396560"/>
        <c:axId val="314396000"/>
      </c:barChart>
      <c:catAx>
        <c:axId val="314396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396000"/>
        <c:crosses val="autoZero"/>
        <c:auto val="1"/>
        <c:lblAlgn val="ctr"/>
        <c:lblOffset val="100"/>
        <c:noMultiLvlLbl val="0"/>
      </c:catAx>
      <c:valAx>
        <c:axId val="314396000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314396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 baseline="0"/>
      </a:pPr>
      <a:endParaRPr lang="el-G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dirty="0"/>
              <a:t>Φύλο στελεχών συμβουλευτικών</a:t>
            </a:r>
            <a:r>
              <a:rPr lang="el-GR" sz="1800" baseline="0" dirty="0"/>
              <a:t> κέντρων</a:t>
            </a:r>
            <a:endParaRPr lang="en-US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Gender!$B$1</c:f>
              <c:strCache>
                <c:ptCount val="1"/>
                <c:pt idx="0">
                  <c:v>Άνδρας</c:v>
                </c:pt>
              </c:strCache>
            </c:strRef>
          </c:tx>
          <c:spPr>
            <a:solidFill>
              <a:srgbClr val="ABDB77"/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153-4FFA-9044-AA6B92515B33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153-4FFA-9044-AA6B92515B33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153-4FFA-9044-AA6B92515B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Gender!$A$2:$A$14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Gender!$B$2:$B$14</c:f>
              <c:numCache>
                <c:formatCode>0.00%</c:formatCode>
                <c:ptCount val="13"/>
                <c:pt idx="0" formatCode="0%">
                  <c:v>0.1</c:v>
                </c:pt>
                <c:pt idx="1">
                  <c:v>5.5599999999999997E-2</c:v>
                </c:pt>
                <c:pt idx="2" formatCode="0%">
                  <c:v>0</c:v>
                </c:pt>
                <c:pt idx="3">
                  <c:v>0.42859999999999998</c:v>
                </c:pt>
                <c:pt idx="4">
                  <c:v>0.18179999999999999</c:v>
                </c:pt>
                <c:pt idx="5" formatCode="0%">
                  <c:v>0</c:v>
                </c:pt>
                <c:pt idx="6" formatCode="0%">
                  <c:v>0.2</c:v>
                </c:pt>
                <c:pt idx="7" formatCode="0%">
                  <c:v>0.25</c:v>
                </c:pt>
                <c:pt idx="8">
                  <c:v>0.1111</c:v>
                </c:pt>
                <c:pt idx="9">
                  <c:v>0.125</c:v>
                </c:pt>
                <c:pt idx="10">
                  <c:v>0.1111</c:v>
                </c:pt>
                <c:pt idx="11">
                  <c:v>9.0899999999999995E-2</c:v>
                </c:pt>
                <c:pt idx="12" formatCode="0%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153-4FFA-9044-AA6B92515B33}"/>
            </c:ext>
          </c:extLst>
        </c:ser>
        <c:ser>
          <c:idx val="1"/>
          <c:order val="1"/>
          <c:tx>
            <c:strRef>
              <c:f>Gender!$C$1</c:f>
              <c:strCache>
                <c:ptCount val="1"/>
                <c:pt idx="0">
                  <c:v>Γυναίκα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Gender!$A$2:$A$14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Gender!$C$2:$C$14</c:f>
              <c:numCache>
                <c:formatCode>0.00%</c:formatCode>
                <c:ptCount val="13"/>
                <c:pt idx="0" formatCode="0%">
                  <c:v>0.9</c:v>
                </c:pt>
                <c:pt idx="1">
                  <c:v>0.94440000000000002</c:v>
                </c:pt>
                <c:pt idx="2" formatCode="0%">
                  <c:v>1</c:v>
                </c:pt>
                <c:pt idx="3">
                  <c:v>0.57140000000000002</c:v>
                </c:pt>
                <c:pt idx="4">
                  <c:v>0.81820000000000004</c:v>
                </c:pt>
                <c:pt idx="5" formatCode="0%">
                  <c:v>1</c:v>
                </c:pt>
                <c:pt idx="6" formatCode="0%">
                  <c:v>0.8</c:v>
                </c:pt>
                <c:pt idx="7" formatCode="0%">
                  <c:v>0.75</c:v>
                </c:pt>
                <c:pt idx="8">
                  <c:v>0.88890000000000002</c:v>
                </c:pt>
                <c:pt idx="9">
                  <c:v>0.875</c:v>
                </c:pt>
                <c:pt idx="10">
                  <c:v>0.88890000000000002</c:v>
                </c:pt>
                <c:pt idx="11">
                  <c:v>0.90910000000000002</c:v>
                </c:pt>
                <c:pt idx="12" formatCode="0%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53-4FFA-9044-AA6B92515B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18542752"/>
        <c:axId val="318542192"/>
      </c:barChart>
      <c:catAx>
        <c:axId val="31854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8542192"/>
        <c:crosses val="autoZero"/>
        <c:auto val="1"/>
        <c:lblAlgn val="ctr"/>
        <c:lblOffset val="100"/>
        <c:noMultiLvlLbl val="0"/>
      </c:catAx>
      <c:valAx>
        <c:axId val="31854219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18542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4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2200" baseline="0" dirty="0"/>
              <a:t>Οικογενειακή κατάσταση ωφελούμενων συμβουλευτικών κέντρων </a:t>
            </a:r>
          </a:p>
        </c:rich>
      </c:tx>
      <c:layout>
        <c:manualLayout>
          <c:xMode val="edge"/>
          <c:yMode val="edge"/>
          <c:x val="0.19296430735756143"/>
          <c:y val="2.40855804968232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Simvoul!$H$10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Simvoul!$G$11:$G$18</c:f>
              <c:strCache>
                <c:ptCount val="8"/>
                <c:pt idx="0">
                  <c:v>Άγαμη</c:v>
                </c:pt>
                <c:pt idx="1">
                  <c:v>Διαζευγμένη</c:v>
                </c:pt>
                <c:pt idx="2">
                  <c:v>Σε διάσταση</c:v>
                </c:pt>
                <c:pt idx="3">
                  <c:v>Χήρα</c:v>
                </c:pt>
                <c:pt idx="4">
                  <c:v>Σε σχέση</c:v>
                </c:pt>
                <c:pt idx="5">
                  <c:v>Με σύμφωνο συμβίωσης</c:v>
                </c:pt>
                <c:pt idx="6">
                  <c:v>Έγγαμη</c:v>
                </c:pt>
                <c:pt idx="7">
                  <c:v>Μονογονέας</c:v>
                </c:pt>
              </c:strCache>
            </c:strRef>
          </c:cat>
          <c:val>
            <c:numRef>
              <c:f>Simvoul!$H$11:$H$18</c:f>
              <c:numCache>
                <c:formatCode>0%</c:formatCode>
                <c:ptCount val="8"/>
                <c:pt idx="0">
                  <c:v>0.12582781456953643</c:v>
                </c:pt>
                <c:pt idx="1">
                  <c:v>0.17880794701986755</c:v>
                </c:pt>
                <c:pt idx="2">
                  <c:v>0.30463576158940397</c:v>
                </c:pt>
                <c:pt idx="3">
                  <c:v>1.3245033112582781E-2</c:v>
                </c:pt>
                <c:pt idx="4">
                  <c:v>9.9337748344370855E-2</c:v>
                </c:pt>
                <c:pt idx="5">
                  <c:v>1</c:v>
                </c:pt>
                <c:pt idx="6">
                  <c:v>0.33774834437086093</c:v>
                </c:pt>
                <c:pt idx="7">
                  <c:v>0.15231788079470199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CC-4C6A-8210-727C54A161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4401600"/>
        <c:axId val="314404400"/>
      </c:barChart>
      <c:lineChart>
        <c:grouping val="standard"/>
        <c:varyColors val="0"/>
        <c:ser>
          <c:idx val="1"/>
          <c:order val="1"/>
          <c:tx>
            <c:strRef>
              <c:f>Simvoul!$I$10</c:f>
              <c:strCache>
                <c:ptCount val="1"/>
                <c:pt idx="0">
                  <c:v>Αριθμός ωφελούμενων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Simvoul!$G$11:$G$18</c:f>
              <c:strCache>
                <c:ptCount val="8"/>
                <c:pt idx="0">
                  <c:v>Άγαμη</c:v>
                </c:pt>
                <c:pt idx="1">
                  <c:v>Διαζευγμένη</c:v>
                </c:pt>
                <c:pt idx="2">
                  <c:v>Σε διάσταση</c:v>
                </c:pt>
                <c:pt idx="3">
                  <c:v>Χήρα</c:v>
                </c:pt>
                <c:pt idx="4">
                  <c:v>Σε σχέση</c:v>
                </c:pt>
                <c:pt idx="5">
                  <c:v>Με σύμφωνο συμβίωσης</c:v>
                </c:pt>
                <c:pt idx="6">
                  <c:v>Έγγαμη</c:v>
                </c:pt>
                <c:pt idx="7">
                  <c:v>Μονογονέας</c:v>
                </c:pt>
              </c:strCache>
            </c:strRef>
          </c:cat>
          <c:val>
            <c:numRef>
              <c:f>Simvoul!$I$11:$I$18</c:f>
              <c:numCache>
                <c:formatCode>General</c:formatCode>
                <c:ptCount val="8"/>
                <c:pt idx="0">
                  <c:v>19</c:v>
                </c:pt>
                <c:pt idx="1">
                  <c:v>27</c:v>
                </c:pt>
                <c:pt idx="2">
                  <c:v>46</c:v>
                </c:pt>
                <c:pt idx="3">
                  <c:v>2</c:v>
                </c:pt>
                <c:pt idx="4">
                  <c:v>15</c:v>
                </c:pt>
                <c:pt idx="5">
                  <c:v>151</c:v>
                </c:pt>
                <c:pt idx="6">
                  <c:v>51</c:v>
                </c:pt>
                <c:pt idx="7">
                  <c:v>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FCC-4C6A-8210-727C54A161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4399360"/>
        <c:axId val="314399920"/>
      </c:lineChart>
      <c:catAx>
        <c:axId val="31440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404400"/>
        <c:crosses val="autoZero"/>
        <c:auto val="1"/>
        <c:lblAlgn val="ctr"/>
        <c:lblOffset val="100"/>
        <c:noMultiLvlLbl val="0"/>
      </c:catAx>
      <c:valAx>
        <c:axId val="314404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401600"/>
        <c:crosses val="autoZero"/>
        <c:crossBetween val="between"/>
      </c:valAx>
      <c:valAx>
        <c:axId val="314399920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399360"/>
        <c:crosses val="max"/>
        <c:crossBetween val="between"/>
      </c:valAx>
      <c:catAx>
        <c:axId val="3143993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1439992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4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2200" dirty="0"/>
              <a:t>Ηλικιακή</a:t>
            </a:r>
            <a:r>
              <a:rPr lang="el-GR" sz="2200" baseline="0" dirty="0"/>
              <a:t> ομάδα ωφελούμενων ξενώνων φιλοξενίας</a:t>
            </a:r>
            <a:endParaRPr lang="en-US" sz="2200" dirty="0"/>
          </a:p>
        </c:rich>
      </c:tx>
      <c:layout>
        <c:manualLayout>
          <c:xMode val="edge"/>
          <c:yMode val="edge"/>
          <c:x val="0.25457029199475067"/>
          <c:y val="5.224488452646388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0.11667549479988999"/>
          <c:y val="0.15358178053830229"/>
          <c:w val="0.85745128398406867"/>
          <c:h val="0.8008695652173912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Hlikia!$A$16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D9969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Hlikia!$B$1:$F$1</c:f>
              <c:strCache>
                <c:ptCount val="5"/>
                <c:pt idx="0">
                  <c:v>18-29</c:v>
                </c:pt>
                <c:pt idx="1">
                  <c:v>30-39</c:v>
                </c:pt>
                <c:pt idx="2">
                  <c:v>40-49</c:v>
                </c:pt>
                <c:pt idx="3">
                  <c:v>50-59</c:v>
                </c:pt>
                <c:pt idx="4">
                  <c:v>60 και άνω</c:v>
                </c:pt>
              </c:strCache>
            </c:strRef>
          </c:cat>
          <c:val>
            <c:numRef>
              <c:f>Hlikia!$B$16:$F$16</c:f>
              <c:numCache>
                <c:formatCode>0.00%</c:formatCode>
                <c:ptCount val="5"/>
                <c:pt idx="0">
                  <c:v>0.30359999999999998</c:v>
                </c:pt>
                <c:pt idx="1">
                  <c:v>0.33929999999999999</c:v>
                </c:pt>
                <c:pt idx="2">
                  <c:v>0.17860000000000001</c:v>
                </c:pt>
                <c:pt idx="3">
                  <c:v>8.9300000000000004E-2</c:v>
                </c:pt>
                <c:pt idx="4">
                  <c:v>8.9300000000000004E-2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BA-4C98-82C7-7CA222A865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4"/>
        <c:axId val="314380880"/>
        <c:axId val="314380320"/>
      </c:barChart>
      <c:catAx>
        <c:axId val="3143808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380320"/>
        <c:crosses val="autoZero"/>
        <c:auto val="1"/>
        <c:lblAlgn val="ctr"/>
        <c:lblOffset val="100"/>
        <c:noMultiLvlLbl val="0"/>
      </c:catAx>
      <c:valAx>
        <c:axId val="314380320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314380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4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2200" baseline="0" dirty="0"/>
              <a:t>Οικογενειακή κατάσταση ωφελούμενων ξενώνων φιλοξενίας</a:t>
            </a:r>
          </a:p>
        </c:rich>
      </c:tx>
      <c:layout>
        <c:manualLayout>
          <c:xMode val="edge"/>
          <c:yMode val="edge"/>
          <c:x val="0.200715239559977"/>
          <c:y val="2.34239842799092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Xenones!$H$13</c:f>
              <c:strCache>
                <c:ptCount val="1"/>
                <c:pt idx="0">
                  <c:v>%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Xenones!$G$14:$G$21</c:f>
              <c:strCache>
                <c:ptCount val="8"/>
                <c:pt idx="0">
                  <c:v>Άγαμη</c:v>
                </c:pt>
                <c:pt idx="1">
                  <c:v>Διαζευγμένη</c:v>
                </c:pt>
                <c:pt idx="2">
                  <c:v>Σε διάσταση</c:v>
                </c:pt>
                <c:pt idx="3">
                  <c:v>Χήρα</c:v>
                </c:pt>
                <c:pt idx="4">
                  <c:v>Σε σχέση</c:v>
                </c:pt>
                <c:pt idx="5">
                  <c:v>Με σύμφωνο συμβίωσης</c:v>
                </c:pt>
                <c:pt idx="6">
                  <c:v>Έγγαμη</c:v>
                </c:pt>
                <c:pt idx="7">
                  <c:v>Μονογονέας</c:v>
                </c:pt>
              </c:strCache>
            </c:strRef>
          </c:cat>
          <c:val>
            <c:numRef>
              <c:f>Xenones!$H$14:$H$21</c:f>
              <c:numCache>
                <c:formatCode>0%</c:formatCode>
                <c:ptCount val="8"/>
                <c:pt idx="0">
                  <c:v>0.2</c:v>
                </c:pt>
                <c:pt idx="1">
                  <c:v>0.25</c:v>
                </c:pt>
                <c:pt idx="2">
                  <c:v>0.27500000000000002</c:v>
                </c:pt>
                <c:pt idx="3">
                  <c:v>7.4999999999999997E-2</c:v>
                </c:pt>
                <c:pt idx="4">
                  <c:v>7.4999999999999997E-2</c:v>
                </c:pt>
                <c:pt idx="5">
                  <c:v>0</c:v>
                </c:pt>
                <c:pt idx="6">
                  <c:v>0.2</c:v>
                </c:pt>
                <c:pt idx="7">
                  <c:v>0.125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A7-4410-A0DE-0E59B933A0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11828576"/>
        <c:axId val="311828016"/>
      </c:barChart>
      <c:lineChart>
        <c:grouping val="standard"/>
        <c:varyColors val="0"/>
        <c:ser>
          <c:idx val="1"/>
          <c:order val="1"/>
          <c:tx>
            <c:strRef>
              <c:f>Xenones!$I$13</c:f>
              <c:strCache>
                <c:ptCount val="1"/>
                <c:pt idx="0">
                  <c:v>Αριθμός ωφελούμενων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3333333333333333E-2"/>
                  <c:y val="-4.1666666666666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EA7-4410-A0DE-0E59B933A04B}"/>
                </c:ext>
              </c:extLst>
            </c:dLbl>
            <c:dLbl>
              <c:idx val="1"/>
              <c:layout>
                <c:manualLayout>
                  <c:x val="-4.1666666666666692E-2"/>
                  <c:y val="-1.85185185185185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EA7-4410-A0DE-0E59B933A04B}"/>
                </c:ext>
              </c:extLst>
            </c:dLbl>
            <c:dLbl>
              <c:idx val="3"/>
              <c:layout>
                <c:manualLayout>
                  <c:x val="-1.9444444444444497E-2"/>
                  <c:y val="-3.7037037037037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EA7-4410-A0DE-0E59B933A04B}"/>
                </c:ext>
              </c:extLst>
            </c:dLbl>
            <c:dLbl>
              <c:idx val="4"/>
              <c:layout>
                <c:manualLayout>
                  <c:x val="-3.3333333333333333E-2"/>
                  <c:y val="-3.70370370370371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EA7-4410-A0DE-0E59B933A04B}"/>
                </c:ext>
              </c:extLst>
            </c:dLbl>
            <c:dLbl>
              <c:idx val="5"/>
              <c:layout>
                <c:manualLayout>
                  <c:x val="-2.5000000000000001E-2"/>
                  <c:y val="-5.0925925925925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EA7-4410-A0DE-0E59B933A04B}"/>
                </c:ext>
              </c:extLst>
            </c:dLbl>
            <c:dLbl>
              <c:idx val="6"/>
              <c:layout>
                <c:manualLayout>
                  <c:x val="-3.3333333333333333E-2"/>
                  <c:y val="-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EA7-4410-A0DE-0E59B933A04B}"/>
                </c:ext>
              </c:extLst>
            </c:dLbl>
            <c:dLbl>
              <c:idx val="7"/>
              <c:layout>
                <c:manualLayout>
                  <c:x val="-1.9444444444444445E-2"/>
                  <c:y val="-4.16666666666667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EA7-4410-A0DE-0E59B933A0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Xenones!$G$14:$G$21</c:f>
              <c:strCache>
                <c:ptCount val="8"/>
                <c:pt idx="0">
                  <c:v>Άγαμη</c:v>
                </c:pt>
                <c:pt idx="1">
                  <c:v>Διαζευγμένη</c:v>
                </c:pt>
                <c:pt idx="2">
                  <c:v>Σε διάσταση</c:v>
                </c:pt>
                <c:pt idx="3">
                  <c:v>Χήρα</c:v>
                </c:pt>
                <c:pt idx="4">
                  <c:v>Σε σχέση</c:v>
                </c:pt>
                <c:pt idx="5">
                  <c:v>Με σύμφωνο συμβίωσης</c:v>
                </c:pt>
                <c:pt idx="6">
                  <c:v>Έγγαμη</c:v>
                </c:pt>
                <c:pt idx="7">
                  <c:v>Μονογονέας</c:v>
                </c:pt>
              </c:strCache>
            </c:strRef>
          </c:cat>
          <c:val>
            <c:numRef>
              <c:f>Xenones!$I$14:$I$21</c:f>
              <c:numCache>
                <c:formatCode>General</c:formatCode>
                <c:ptCount val="8"/>
                <c:pt idx="0">
                  <c:v>8</c:v>
                </c:pt>
                <c:pt idx="1">
                  <c:v>10</c:v>
                </c:pt>
                <c:pt idx="2">
                  <c:v>11</c:v>
                </c:pt>
                <c:pt idx="3">
                  <c:v>3</c:v>
                </c:pt>
                <c:pt idx="4">
                  <c:v>3</c:v>
                </c:pt>
                <c:pt idx="5">
                  <c:v>0</c:v>
                </c:pt>
                <c:pt idx="6">
                  <c:v>8</c:v>
                </c:pt>
                <c:pt idx="7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1EA7-4410-A0DE-0E59B933A0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1829136"/>
        <c:axId val="311838096"/>
      </c:lineChart>
      <c:catAx>
        <c:axId val="3118285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1828016"/>
        <c:crosses val="autoZero"/>
        <c:auto val="1"/>
        <c:lblAlgn val="ctr"/>
        <c:lblOffset val="100"/>
        <c:noMultiLvlLbl val="0"/>
      </c:catAx>
      <c:valAx>
        <c:axId val="3118280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1828576"/>
        <c:crosses val="autoZero"/>
        <c:crossBetween val="between"/>
      </c:valAx>
      <c:valAx>
        <c:axId val="311838096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1829136"/>
        <c:crosses val="max"/>
        <c:crossBetween val="between"/>
      </c:valAx>
      <c:catAx>
        <c:axId val="3118291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118380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300" baseline="0"/>
      </a:pPr>
      <a:endParaRPr lang="el-GR"/>
    </a:p>
  </c:txPr>
  <c:externalData r:id="rId4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baseline="0" dirty="0"/>
              <a:t>Αριθμός παιδιών Ωφελούμενων </a:t>
            </a:r>
          </a:p>
          <a:p>
            <a:pPr>
              <a:defRPr sz="1800"/>
            </a:pPr>
            <a:r>
              <a:rPr lang="el-GR" sz="1800" baseline="0" dirty="0"/>
              <a:t>με βάση το Φύλο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38A6-4850-B5ED-CE93F33D472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38A6-4850-B5ED-CE93F33D4729}"/>
              </c:ext>
            </c:extLst>
          </c:dPt>
          <c:dLbls>
            <c:dLbl>
              <c:idx val="0"/>
              <c:layout>
                <c:manualLayout>
                  <c:x val="1.6540184182113941E-2"/>
                  <c:y val="-2.98559883472312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8A6-4850-B5ED-CE93F33D4729}"/>
                </c:ext>
              </c:extLst>
            </c:dLbl>
            <c:dLbl>
              <c:idx val="1"/>
              <c:layout>
                <c:manualLayout>
                  <c:x val="1.6540184182113941E-2"/>
                  <c:y val="-4.77695813555700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8A6-4850-B5ED-CE93F33D4729}"/>
                </c:ext>
              </c:extLst>
            </c:dLbl>
            <c:dLbl>
              <c:idx val="2"/>
              <c:layout>
                <c:manualLayout>
                  <c:x val="1.9848221018536727E-2"/>
                  <c:y val="-3.88127848514006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8A6-4850-B5ED-CE93F33D47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Sheet1!$D$18:$D$20</c:f>
              <c:strCache>
                <c:ptCount val="3"/>
                <c:pt idx="0">
                  <c:v>Αγόρι</c:v>
                </c:pt>
                <c:pt idx="1">
                  <c:v>Κορίτσι</c:v>
                </c:pt>
                <c:pt idx="2">
                  <c:v>Δεν απαντώ</c:v>
                </c:pt>
              </c:strCache>
            </c:strRef>
          </c:cat>
          <c:val>
            <c:numRef>
              <c:f>Sheet1!$E$18:$E$20</c:f>
              <c:numCache>
                <c:formatCode>General</c:formatCode>
                <c:ptCount val="3"/>
                <c:pt idx="0">
                  <c:v>23</c:v>
                </c:pt>
                <c:pt idx="1">
                  <c:v>34</c:v>
                </c:pt>
                <c:pt idx="2">
                  <c:v>2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5-38A6-4850-B5ED-CE93F33D47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1842016"/>
        <c:axId val="311842576"/>
        <c:axId val="0"/>
      </c:bar3DChart>
      <c:catAx>
        <c:axId val="311842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1842576"/>
        <c:crosses val="autoZero"/>
        <c:auto val="1"/>
        <c:lblAlgn val="ctr"/>
        <c:lblOffset val="100"/>
        <c:noMultiLvlLbl val="0"/>
      </c:catAx>
      <c:valAx>
        <c:axId val="311842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1842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300" baseline="0"/>
      </a:pPr>
      <a:endParaRPr lang="el-GR"/>
    </a:p>
  </c:txPr>
  <c:externalData r:id="rId4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baseline="0" dirty="0"/>
              <a:t>Αριθμός παιδιών Ωφελούμενων </a:t>
            </a:r>
          </a:p>
          <a:p>
            <a:pPr>
              <a:defRPr sz="1800"/>
            </a:pPr>
            <a:r>
              <a:rPr lang="el-GR" sz="1800" baseline="0" dirty="0"/>
              <a:t>με βάση την Ηλικιακή ομάδα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6.3298297403464598E-2"/>
          <c:y val="9.4930718993237767E-2"/>
          <c:w val="0.91695181453269603"/>
          <c:h val="0.7599581408425778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Sheet1!$E$13</c:f>
              <c:strCache>
                <c:ptCount val="1"/>
                <c:pt idx="0">
                  <c:v>Ηλικία &lt;=12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Sheet1!$D$14:$D$16</c:f>
              <c:strCache>
                <c:ptCount val="3"/>
                <c:pt idx="0">
                  <c:v>Αγόρι</c:v>
                </c:pt>
                <c:pt idx="1">
                  <c:v>Κορίτσι</c:v>
                </c:pt>
                <c:pt idx="2">
                  <c:v>Δεν απαντώ</c:v>
                </c:pt>
              </c:strCache>
            </c:strRef>
          </c:cat>
          <c:val>
            <c:numRef>
              <c:f>Sheet1!$E$14:$E$16</c:f>
              <c:numCache>
                <c:formatCode>General</c:formatCode>
                <c:ptCount val="3"/>
                <c:pt idx="0">
                  <c:v>17</c:v>
                </c:pt>
                <c:pt idx="1">
                  <c:v>22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C0-446A-B44C-FA7148F36597}"/>
            </c:ext>
          </c:extLst>
        </c:ser>
        <c:ser>
          <c:idx val="1"/>
          <c:order val="1"/>
          <c:tx>
            <c:strRef>
              <c:f>Sheet1!$F$13</c:f>
              <c:strCache>
                <c:ptCount val="1"/>
                <c:pt idx="0">
                  <c:v>Ηλικία &gt;12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C5C0-446A-B44C-FA7148F3659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C5C0-446A-B44C-FA7148F36597}"/>
              </c:ext>
            </c:extLst>
          </c:dPt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5C0-446A-B44C-FA7148F365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Sheet1!$D$14:$D$16</c:f>
              <c:strCache>
                <c:ptCount val="3"/>
                <c:pt idx="0">
                  <c:v>Αγόρι</c:v>
                </c:pt>
                <c:pt idx="1">
                  <c:v>Κορίτσι</c:v>
                </c:pt>
                <c:pt idx="2">
                  <c:v>Δεν απαντώ</c:v>
                </c:pt>
              </c:strCache>
            </c:strRef>
          </c:cat>
          <c:val>
            <c:numRef>
              <c:f>Sheet1!$F$14:$F$16</c:f>
              <c:numCache>
                <c:formatCode>General</c:formatCode>
                <c:ptCount val="3"/>
                <c:pt idx="0">
                  <c:v>6</c:v>
                </c:pt>
                <c:pt idx="1">
                  <c:v>12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5C0-446A-B44C-FA7148F365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11832496"/>
        <c:axId val="311835856"/>
      </c:barChart>
      <c:catAx>
        <c:axId val="311832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1835856"/>
        <c:crosses val="autoZero"/>
        <c:auto val="1"/>
        <c:lblAlgn val="ctr"/>
        <c:lblOffset val="100"/>
        <c:noMultiLvlLbl val="0"/>
      </c:catAx>
      <c:valAx>
        <c:axId val="311835856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1832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300" baseline="0"/>
      </a:pPr>
      <a:endParaRPr lang="el-GR"/>
    </a:p>
  </c:txPr>
  <c:externalData r:id="rId4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2200" baseline="0" dirty="0"/>
              <a:t>Παιδιά Ωφελούμενων και Υπηρεσίες από Ξενώνες Φιλοξενίας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Φύλλο3!$B$2</c:f>
              <c:strCache>
                <c:ptCount val="1"/>
                <c:pt idx="0">
                  <c:v>Δεν με αφορά</c:v>
                </c:pt>
              </c:strCache>
            </c:strRef>
          </c:tx>
          <c:spPr>
            <a:solidFill>
              <a:srgbClr val="5B9BD5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Φύλλο3!$A$3:$A$11</c:f>
              <c:strCache>
                <c:ptCount val="9"/>
                <c:pt idx="0">
                  <c:v>Τα παιδιά μου στον Ξενώνα νιώθουν ασφαλή</c:v>
                </c:pt>
                <c:pt idx="1">
                  <c:v>Τα παιδιά μου στον Ξενώνα λαμβάνουν υπηρεσίες όπως π.χ. αυτή του παιδοψυχολόγου</c:v>
                </c:pt>
                <c:pt idx="2">
                  <c:v>Τα παιδιά μου  δυσκολεύονται να προσαρμοστούν στον Ξενώνα</c:v>
                </c:pt>
                <c:pt idx="3">
                  <c:v>Οι συνθήκες διαβίωσης στον Ξενώνα είναι κατάλληλες για τα παιδιά μου</c:v>
                </c:pt>
                <c:pt idx="4">
                  <c:v>Οι σύμβουλοι με βοηθούν στον Ξενώνα για να υποστηρίξω τα παιδιά μου</c:v>
                </c:pt>
                <c:pt idx="5">
                  <c:v>Τα παιδιά μου νιώθουν καλύτερα στον Ξενώνα σε σχέση με την κατάσταση που βίωναν πριν</c:v>
                </c:pt>
                <c:pt idx="6">
                  <c:v>Μεταφέρθηκα στον Ξενώνα κυρίως για την προστασία των παιδιών μου</c:v>
                </c:pt>
                <c:pt idx="7">
                  <c:v>Θα ήθελα οι υπηρεσίες που αφορούν στα παιδιά μου να είναι περισσότερες</c:v>
                </c:pt>
                <c:pt idx="8">
                  <c:v>Τα παιδιά αντιμετωπίζουν πρόβλημα στο σχολείο</c:v>
                </c:pt>
              </c:strCache>
            </c:strRef>
          </c:cat>
          <c:val>
            <c:numRef>
              <c:f>Φύλλο3!$B$3:$B$11</c:f>
              <c:numCache>
                <c:formatCode>0.00%</c:formatCode>
                <c:ptCount val="9"/>
                <c:pt idx="0">
                  <c:v>0.1212</c:v>
                </c:pt>
                <c:pt idx="1">
                  <c:v>0.1212</c:v>
                </c:pt>
                <c:pt idx="2">
                  <c:v>0.1176</c:v>
                </c:pt>
                <c:pt idx="3">
                  <c:v>0.1212</c:v>
                </c:pt>
                <c:pt idx="4">
                  <c:v>0.1613</c:v>
                </c:pt>
                <c:pt idx="5">
                  <c:v>0.19350000000000001</c:v>
                </c:pt>
                <c:pt idx="6">
                  <c:v>0.14710000000000001</c:v>
                </c:pt>
                <c:pt idx="7">
                  <c:v>0.17649999999999999</c:v>
                </c:pt>
                <c:pt idx="8">
                  <c:v>0.125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0E-4538-8ED8-CAD3058CD0AE}"/>
            </c:ext>
          </c:extLst>
        </c:ser>
        <c:ser>
          <c:idx val="1"/>
          <c:order val="1"/>
          <c:tx>
            <c:strRef>
              <c:f>Φύλλο3!$C$2</c:f>
              <c:strCache>
                <c:ptCount val="1"/>
                <c:pt idx="0">
                  <c:v>Ναι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Φύλλο3!$A$3:$A$11</c:f>
              <c:strCache>
                <c:ptCount val="9"/>
                <c:pt idx="0">
                  <c:v>Τα παιδιά μου στον Ξενώνα νιώθουν ασφαλή</c:v>
                </c:pt>
                <c:pt idx="1">
                  <c:v>Τα παιδιά μου στον Ξενώνα λαμβάνουν υπηρεσίες όπως π.χ. αυτή του παιδοψυχολόγου</c:v>
                </c:pt>
                <c:pt idx="2">
                  <c:v>Τα παιδιά μου  δυσκολεύονται να προσαρμοστούν στον Ξενώνα</c:v>
                </c:pt>
                <c:pt idx="3">
                  <c:v>Οι συνθήκες διαβίωσης στον Ξενώνα είναι κατάλληλες για τα παιδιά μου</c:v>
                </c:pt>
                <c:pt idx="4">
                  <c:v>Οι σύμβουλοι με βοηθούν στον Ξενώνα για να υποστηρίξω τα παιδιά μου</c:v>
                </c:pt>
                <c:pt idx="5">
                  <c:v>Τα παιδιά μου νιώθουν καλύτερα στον Ξενώνα σε σχέση με την κατάσταση που βίωναν πριν</c:v>
                </c:pt>
                <c:pt idx="6">
                  <c:v>Μεταφέρθηκα στον Ξενώνα κυρίως για την προστασία των παιδιών μου</c:v>
                </c:pt>
                <c:pt idx="7">
                  <c:v>Θα ήθελα οι υπηρεσίες που αφορούν στα παιδιά μου να είναι περισσότερες</c:v>
                </c:pt>
                <c:pt idx="8">
                  <c:v>Τα παιδιά αντιμετωπίζουν πρόβλημα στο σχολείο</c:v>
                </c:pt>
              </c:strCache>
            </c:strRef>
          </c:cat>
          <c:val>
            <c:numRef>
              <c:f>Φύλλο3!$C$3:$C$11</c:f>
              <c:numCache>
                <c:formatCode>0.00%</c:formatCode>
                <c:ptCount val="9"/>
                <c:pt idx="0">
                  <c:v>0.84850000000000003</c:v>
                </c:pt>
                <c:pt idx="1">
                  <c:v>0.69699999999999995</c:v>
                </c:pt>
                <c:pt idx="2">
                  <c:v>0.2059</c:v>
                </c:pt>
                <c:pt idx="3">
                  <c:v>0.63639999999999997</c:v>
                </c:pt>
                <c:pt idx="4">
                  <c:v>0.7742</c:v>
                </c:pt>
                <c:pt idx="5">
                  <c:v>0.80649999999999999</c:v>
                </c:pt>
                <c:pt idx="6">
                  <c:v>0.79410000000000003</c:v>
                </c:pt>
                <c:pt idx="7">
                  <c:v>0.52939999999999998</c:v>
                </c:pt>
                <c:pt idx="8">
                  <c:v>0.15620000000000001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0E-4538-8ED8-CAD3058CD0AE}"/>
            </c:ext>
          </c:extLst>
        </c:ser>
        <c:ser>
          <c:idx val="2"/>
          <c:order val="2"/>
          <c:tx>
            <c:strRef>
              <c:f>Φύλλο3!$D$2</c:f>
              <c:strCache>
                <c:ptCount val="1"/>
                <c:pt idx="0">
                  <c:v>Όχι</c:v>
                </c:pt>
              </c:strCache>
            </c:strRef>
          </c:tx>
          <c:spPr>
            <a:solidFill>
              <a:srgbClr val="70AD47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40E-4538-8ED8-CAD3058CD0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Φύλλο3!$A$3:$A$11</c:f>
              <c:strCache>
                <c:ptCount val="9"/>
                <c:pt idx="0">
                  <c:v>Τα παιδιά μου στον Ξενώνα νιώθουν ασφαλή</c:v>
                </c:pt>
                <c:pt idx="1">
                  <c:v>Τα παιδιά μου στον Ξενώνα λαμβάνουν υπηρεσίες όπως π.χ. αυτή του παιδοψυχολόγου</c:v>
                </c:pt>
                <c:pt idx="2">
                  <c:v>Τα παιδιά μου  δυσκολεύονται να προσαρμοστούν στον Ξενώνα</c:v>
                </c:pt>
                <c:pt idx="3">
                  <c:v>Οι συνθήκες διαβίωσης στον Ξενώνα είναι κατάλληλες για τα παιδιά μου</c:v>
                </c:pt>
                <c:pt idx="4">
                  <c:v>Οι σύμβουλοι με βοηθούν στον Ξενώνα για να υποστηρίξω τα παιδιά μου</c:v>
                </c:pt>
                <c:pt idx="5">
                  <c:v>Τα παιδιά μου νιώθουν καλύτερα στον Ξενώνα σε σχέση με την κατάσταση που βίωναν πριν</c:v>
                </c:pt>
                <c:pt idx="6">
                  <c:v>Μεταφέρθηκα στον Ξενώνα κυρίως για την προστασία των παιδιών μου</c:v>
                </c:pt>
                <c:pt idx="7">
                  <c:v>Θα ήθελα οι υπηρεσίες που αφορούν στα παιδιά μου να είναι περισσότερες</c:v>
                </c:pt>
                <c:pt idx="8">
                  <c:v>Τα παιδιά αντιμετωπίζουν πρόβλημα στο σχολείο</c:v>
                </c:pt>
              </c:strCache>
            </c:strRef>
          </c:cat>
          <c:val>
            <c:numRef>
              <c:f>Φύλλο3!$D$3:$D$11</c:f>
              <c:numCache>
                <c:formatCode>0.00%</c:formatCode>
                <c:ptCount val="9"/>
                <c:pt idx="0">
                  <c:v>3.0300000000000001E-2</c:v>
                </c:pt>
                <c:pt idx="1">
                  <c:v>0.18179999999999999</c:v>
                </c:pt>
                <c:pt idx="2">
                  <c:v>0.67649999999999999</c:v>
                </c:pt>
                <c:pt idx="3">
                  <c:v>0.2424</c:v>
                </c:pt>
                <c:pt idx="4">
                  <c:v>6.4500000000000002E-2</c:v>
                </c:pt>
                <c:pt idx="5" formatCode="0%">
                  <c:v>0</c:v>
                </c:pt>
                <c:pt idx="6">
                  <c:v>5.8799999999999998E-2</c:v>
                </c:pt>
                <c:pt idx="7">
                  <c:v>0.29409999999999997</c:v>
                </c:pt>
                <c:pt idx="8">
                  <c:v>0.71879999999999999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40E-4538-8ED8-CAD3058CD0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17526992"/>
        <c:axId val="317528112"/>
      </c:barChart>
      <c:catAx>
        <c:axId val="317526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7528112"/>
        <c:crosses val="autoZero"/>
        <c:auto val="1"/>
        <c:lblAlgn val="ctr"/>
        <c:lblOffset val="100"/>
        <c:noMultiLvlLbl val="0"/>
      </c:catAx>
      <c:valAx>
        <c:axId val="317528112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7526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 baseline="0"/>
      </a:pPr>
      <a:endParaRPr lang="el-GR"/>
    </a:p>
  </c:txPr>
  <c:externalData r:id="rId4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baseline="0"/>
              <a:t>Τα παιδιά στον ξενώνα ασχολούνται με</a:t>
            </a:r>
            <a:r>
              <a:rPr lang="en-US" sz="1800" baseline="0"/>
              <a:t>: </a:t>
            </a:r>
            <a:endParaRPr lang="el-GR" sz="1800" baseline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Φύλλο4!$B$1</c:f>
              <c:strCache>
                <c:ptCount val="1"/>
                <c:pt idx="0">
                  <c:v>Ναι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Φύλλο4!$A$2:$A$5</c:f>
              <c:strCache>
                <c:ptCount val="4"/>
                <c:pt idx="0">
                  <c:v>Δημιουργική απασχόληση που παρέχει ο Ξενώνας</c:v>
                </c:pt>
                <c:pt idx="1">
                  <c:v>Τα μαθήματα τους</c:v>
                </c:pt>
                <c:pt idx="2">
                  <c:v>Τηλεόραση</c:v>
                </c:pt>
                <c:pt idx="3">
                  <c:v>Με άλλα παιδιά του Ξενώνα</c:v>
                </c:pt>
              </c:strCache>
            </c:strRef>
          </c:cat>
          <c:val>
            <c:numRef>
              <c:f>Φύλλο4!$B$2:$B$5</c:f>
              <c:numCache>
                <c:formatCode>0.00%</c:formatCode>
                <c:ptCount val="4"/>
                <c:pt idx="0">
                  <c:v>0.28070000000000001</c:v>
                </c:pt>
                <c:pt idx="1">
                  <c:v>0.24560000000000001</c:v>
                </c:pt>
                <c:pt idx="2">
                  <c:v>0.35089999999999999</c:v>
                </c:pt>
                <c:pt idx="3">
                  <c:v>0.29820000000000002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9D-43B9-9BCD-1F305CBAF4F7}"/>
            </c:ext>
          </c:extLst>
        </c:ser>
        <c:ser>
          <c:idx val="1"/>
          <c:order val="1"/>
          <c:tx>
            <c:strRef>
              <c:f>Φύλλο4!$C$1</c:f>
              <c:strCache>
                <c:ptCount val="1"/>
                <c:pt idx="0">
                  <c:v>Όχι</c:v>
                </c:pt>
              </c:strCache>
            </c:strRef>
          </c:tx>
          <c:spPr>
            <a:solidFill>
              <a:srgbClr val="44546A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Φύλλο4!$A$2:$A$5</c:f>
              <c:strCache>
                <c:ptCount val="4"/>
                <c:pt idx="0">
                  <c:v>Δημιουργική απασχόληση που παρέχει ο Ξενώνας</c:v>
                </c:pt>
                <c:pt idx="1">
                  <c:v>Τα μαθήματα τους</c:v>
                </c:pt>
                <c:pt idx="2">
                  <c:v>Τηλεόραση</c:v>
                </c:pt>
                <c:pt idx="3">
                  <c:v>Με άλλα παιδιά του Ξενώνα</c:v>
                </c:pt>
              </c:strCache>
            </c:strRef>
          </c:cat>
          <c:val>
            <c:numRef>
              <c:f>Φύλλο4!$C$2:$C$5</c:f>
              <c:numCache>
                <c:formatCode>0.00%</c:formatCode>
                <c:ptCount val="4"/>
                <c:pt idx="0">
                  <c:v>0.71930000000000005</c:v>
                </c:pt>
                <c:pt idx="1">
                  <c:v>0.75439999999999996</c:v>
                </c:pt>
                <c:pt idx="2">
                  <c:v>0.64910000000000001</c:v>
                </c:pt>
                <c:pt idx="3">
                  <c:v>0.70179999999999998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9D-43B9-9BCD-1F305CBAF4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17523072"/>
        <c:axId val="317524752"/>
      </c:barChart>
      <c:catAx>
        <c:axId val="317523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7524752"/>
        <c:crosses val="autoZero"/>
        <c:auto val="1"/>
        <c:lblAlgn val="ctr"/>
        <c:lblOffset val="100"/>
        <c:noMultiLvlLbl val="0"/>
      </c:catAx>
      <c:valAx>
        <c:axId val="317524752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7523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4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baseline="0"/>
              <a:t>Σε σχέση με τα παιδιά μου οι σύμβουλοι</a:t>
            </a:r>
            <a:r>
              <a:rPr lang="en-US" sz="1800" baseline="0"/>
              <a:t>:</a:t>
            </a:r>
            <a:endParaRPr lang="el-GR" sz="1800" baseline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Φύλλο4!$B$7</c:f>
              <c:strCache>
                <c:ptCount val="1"/>
                <c:pt idx="0">
                  <c:v>Ναι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1.2055455093429722E-2"/>
                  <c:y val="-3.7878787878787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884-4892-8F45-13D90693F1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Φύλλο4!$A$8:$A$11</c:f>
              <c:strCache>
                <c:ptCount val="4"/>
                <c:pt idx="0">
                  <c:v>Με βοηθούν να διαχειριστώ τυχόν προβλήματα που αντιμετωπίζουν στο σχολείο</c:v>
                </c:pt>
                <c:pt idx="1">
                  <c:v>Βοηθούν τα παιδιά μου να αντιμετωπίσουν ζητήματα που τα απασχολούν</c:v>
                </c:pt>
                <c:pt idx="2">
                  <c:v>Στηρίζουν τις επιλογές τους</c:v>
                </c:pt>
                <c:pt idx="3">
                  <c:v>Δεν γνωρίζουν πώς να βοηθήσουν</c:v>
                </c:pt>
              </c:strCache>
            </c:strRef>
          </c:cat>
          <c:val>
            <c:numRef>
              <c:f>Φύλλο4!$B$8:$B$11</c:f>
              <c:numCache>
                <c:formatCode>0.00%</c:formatCode>
                <c:ptCount val="4"/>
                <c:pt idx="0">
                  <c:v>0.33329999999999999</c:v>
                </c:pt>
                <c:pt idx="1">
                  <c:v>0.35089999999999999</c:v>
                </c:pt>
                <c:pt idx="2">
                  <c:v>0.193</c:v>
                </c:pt>
                <c:pt idx="3">
                  <c:v>3.5099999999999999E-2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884-4892-8F45-13D90693F153}"/>
            </c:ext>
          </c:extLst>
        </c:ser>
        <c:ser>
          <c:idx val="1"/>
          <c:order val="1"/>
          <c:tx>
            <c:strRef>
              <c:f>Φύλλο4!$C$7</c:f>
              <c:strCache>
                <c:ptCount val="1"/>
                <c:pt idx="0">
                  <c:v>Όχι</c:v>
                </c:pt>
              </c:strCache>
            </c:strRef>
          </c:tx>
          <c:spPr>
            <a:solidFill>
              <a:srgbClr val="44546A">
                <a:lumMod val="40000"/>
                <a:lumOff val="6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Φύλλο4!$A$8:$A$11</c:f>
              <c:strCache>
                <c:ptCount val="4"/>
                <c:pt idx="0">
                  <c:v>Με βοηθούν να διαχειριστώ τυχόν προβλήματα που αντιμετωπίζουν στο σχολείο</c:v>
                </c:pt>
                <c:pt idx="1">
                  <c:v>Βοηθούν τα παιδιά μου να αντιμετωπίσουν ζητήματα που τα απασχολούν</c:v>
                </c:pt>
                <c:pt idx="2">
                  <c:v>Στηρίζουν τις επιλογές τους</c:v>
                </c:pt>
                <c:pt idx="3">
                  <c:v>Δεν γνωρίζουν πώς να βοηθήσουν</c:v>
                </c:pt>
              </c:strCache>
            </c:strRef>
          </c:cat>
          <c:val>
            <c:numRef>
              <c:f>Φύλλο4!$C$8:$C$11</c:f>
              <c:numCache>
                <c:formatCode>0.00%</c:formatCode>
                <c:ptCount val="4"/>
                <c:pt idx="0">
                  <c:v>0.66669999999999996</c:v>
                </c:pt>
                <c:pt idx="1">
                  <c:v>0.64910000000000001</c:v>
                </c:pt>
                <c:pt idx="2">
                  <c:v>0.80700000000000005</c:v>
                </c:pt>
                <c:pt idx="3">
                  <c:v>0.96489999999999998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884-4892-8F45-13D90693F1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17521392"/>
        <c:axId val="317528672"/>
      </c:barChart>
      <c:catAx>
        <c:axId val="317521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7528672"/>
        <c:crosses val="autoZero"/>
        <c:auto val="1"/>
        <c:lblAlgn val="ctr"/>
        <c:lblOffset val="100"/>
        <c:noMultiLvlLbl val="0"/>
      </c:catAx>
      <c:valAx>
        <c:axId val="317528672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7521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9125296844266476"/>
          <c:y val="0.83022223740374512"/>
          <c:w val="0.11749402210416848"/>
          <c:h val="0.1017288182590856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dirty="0"/>
              <a:t> </a:t>
            </a:r>
            <a:r>
              <a:rPr lang="el-GR" sz="1800" dirty="0"/>
              <a:t>Ηλικία</a:t>
            </a:r>
            <a:r>
              <a:rPr lang="en-US" sz="1800" dirty="0"/>
              <a:t> </a:t>
            </a:r>
            <a:r>
              <a:rPr lang="el-GR" sz="1800" dirty="0"/>
              <a:t>στελεχών συμβουλευτικών κέντρων</a:t>
            </a:r>
            <a:endParaRPr lang="en-US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0.14029812849480772"/>
          <c:y val="0.10400281554742108"/>
          <c:w val="0.76019951310434009"/>
          <c:h val="0.66750074062524367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Age!$B$1</c:f>
              <c:strCache>
                <c:ptCount val="1"/>
                <c:pt idx="0">
                  <c:v>20-29 ετών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2CC-4F81-8CC1-325BB50260D7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2CC-4F81-8CC1-325BB50260D7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2CC-4F81-8CC1-325BB50260D7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2CC-4F81-8CC1-325BB50260D7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2CC-4F81-8CC1-325BB50260D7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2CC-4F81-8CC1-325BB50260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Age!$A$2:$A$14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Age!$B$2:$B$14</c:f>
              <c:numCache>
                <c:formatCode>0%</c:formatCode>
                <c:ptCount val="13"/>
                <c:pt idx="0">
                  <c:v>0.1</c:v>
                </c:pt>
                <c:pt idx="1">
                  <c:v>0</c:v>
                </c:pt>
                <c:pt idx="2">
                  <c:v>0.1429</c:v>
                </c:pt>
                <c:pt idx="3">
                  <c:v>0</c:v>
                </c:pt>
                <c:pt idx="4">
                  <c:v>0</c:v>
                </c:pt>
                <c:pt idx="5">
                  <c:v>0.22220000000000001</c:v>
                </c:pt>
                <c:pt idx="6">
                  <c:v>0</c:v>
                </c:pt>
                <c:pt idx="7">
                  <c:v>0.125</c:v>
                </c:pt>
                <c:pt idx="8">
                  <c:v>0</c:v>
                </c:pt>
                <c:pt idx="9">
                  <c:v>0</c:v>
                </c:pt>
                <c:pt idx="10">
                  <c:v>0.1111</c:v>
                </c:pt>
                <c:pt idx="11">
                  <c:v>0.18179999999999999</c:v>
                </c:pt>
                <c:pt idx="12">
                  <c:v>0.125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2CC-4F81-8CC1-325BB50260D7}"/>
            </c:ext>
          </c:extLst>
        </c:ser>
        <c:ser>
          <c:idx val="1"/>
          <c:order val="1"/>
          <c:tx>
            <c:strRef>
              <c:f>Age!$C$1</c:f>
              <c:strCache>
                <c:ptCount val="1"/>
                <c:pt idx="0">
                  <c:v>30-39 ετών</c:v>
                </c:pt>
              </c:strCache>
            </c:strRef>
          </c:tx>
          <c:spPr>
            <a:solidFill>
              <a:srgbClr val="ABDB7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Age!$A$2:$A$14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Age!$C$2:$C$14</c:f>
              <c:numCache>
                <c:formatCode>0%</c:formatCode>
                <c:ptCount val="13"/>
                <c:pt idx="0">
                  <c:v>0.8</c:v>
                </c:pt>
                <c:pt idx="1">
                  <c:v>0.55559999999999998</c:v>
                </c:pt>
                <c:pt idx="2">
                  <c:v>0.28570000000000001</c:v>
                </c:pt>
                <c:pt idx="3">
                  <c:v>0.57140000000000002</c:v>
                </c:pt>
                <c:pt idx="4">
                  <c:v>0.90910000000000002</c:v>
                </c:pt>
                <c:pt idx="5">
                  <c:v>0.33329999999999999</c:v>
                </c:pt>
                <c:pt idx="6">
                  <c:v>0.6</c:v>
                </c:pt>
                <c:pt idx="7">
                  <c:v>0.625</c:v>
                </c:pt>
                <c:pt idx="8">
                  <c:v>0.61109999999999998</c:v>
                </c:pt>
                <c:pt idx="9">
                  <c:v>0.625</c:v>
                </c:pt>
                <c:pt idx="10">
                  <c:v>0.55559999999999998</c:v>
                </c:pt>
                <c:pt idx="11">
                  <c:v>0.45450000000000002</c:v>
                </c:pt>
                <c:pt idx="1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2CC-4F81-8CC1-325BB50260D7}"/>
            </c:ext>
          </c:extLst>
        </c:ser>
        <c:ser>
          <c:idx val="2"/>
          <c:order val="2"/>
          <c:tx>
            <c:strRef>
              <c:f>Age!$D$1</c:f>
              <c:strCache>
                <c:ptCount val="1"/>
                <c:pt idx="0">
                  <c:v>40-49 ετών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Age!$A$2:$A$14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Age!$D$2:$D$14</c:f>
              <c:numCache>
                <c:formatCode>0%</c:formatCode>
                <c:ptCount val="13"/>
                <c:pt idx="0">
                  <c:v>0.1</c:v>
                </c:pt>
                <c:pt idx="1">
                  <c:v>0.38890000000000002</c:v>
                </c:pt>
                <c:pt idx="2">
                  <c:v>0.57140000000000002</c:v>
                </c:pt>
                <c:pt idx="3">
                  <c:v>0.42859999999999998</c:v>
                </c:pt>
                <c:pt idx="4">
                  <c:v>9.0899999999999995E-2</c:v>
                </c:pt>
                <c:pt idx="5">
                  <c:v>0.44440000000000002</c:v>
                </c:pt>
                <c:pt idx="6">
                  <c:v>0.4</c:v>
                </c:pt>
                <c:pt idx="7">
                  <c:v>0.25</c:v>
                </c:pt>
                <c:pt idx="8">
                  <c:v>0.33329999999999999</c:v>
                </c:pt>
                <c:pt idx="9">
                  <c:v>0.25</c:v>
                </c:pt>
                <c:pt idx="10">
                  <c:v>0.33329999999999999</c:v>
                </c:pt>
                <c:pt idx="11">
                  <c:v>0.2727</c:v>
                </c:pt>
                <c:pt idx="12">
                  <c:v>0.375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2CC-4F81-8CC1-325BB50260D7}"/>
            </c:ext>
          </c:extLst>
        </c:ser>
        <c:ser>
          <c:idx val="3"/>
          <c:order val="3"/>
          <c:tx>
            <c:strRef>
              <c:f>Age!$E$1</c:f>
              <c:strCache>
                <c:ptCount val="1"/>
                <c:pt idx="0">
                  <c:v>50-59 ετών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2CC-4F81-8CC1-325BB50260D7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2CC-4F81-8CC1-325BB50260D7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2CC-4F81-8CC1-325BB50260D7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2CC-4F81-8CC1-325BB50260D7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2CC-4F81-8CC1-325BB50260D7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2CC-4F81-8CC1-325BB50260D7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2CC-4F81-8CC1-325BB50260D7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22CC-4F81-8CC1-325BB50260D7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22CC-4F81-8CC1-325BB50260D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Age!$A$2:$A$14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Age!$E$2:$E$14</c:f>
              <c:numCache>
                <c:formatCode>0%</c:formatCode>
                <c:ptCount val="13"/>
                <c:pt idx="0">
                  <c:v>0</c:v>
                </c:pt>
                <c:pt idx="1">
                  <c:v>5.5599999999999997E-2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5.5599999999999997E-2</c:v>
                </c:pt>
                <c:pt idx="9">
                  <c:v>0.125</c:v>
                </c:pt>
                <c:pt idx="10">
                  <c:v>0</c:v>
                </c:pt>
                <c:pt idx="11">
                  <c:v>9.0899999999999995E-2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22CC-4F81-8CC1-325BB50260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18528192"/>
        <c:axId val="318528752"/>
      </c:barChart>
      <c:catAx>
        <c:axId val="318528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8528752"/>
        <c:crosses val="autoZero"/>
        <c:auto val="1"/>
        <c:lblAlgn val="ctr"/>
        <c:lblOffset val="100"/>
        <c:noMultiLvlLbl val="0"/>
      </c:catAx>
      <c:valAx>
        <c:axId val="318528752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8528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810748905631795"/>
          <c:y val="0.94119781540897329"/>
          <c:w val="0.38002362694029085"/>
          <c:h val="4.96541016186344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2200" b="0" i="0" baseline="0" dirty="0"/>
              <a:t>Εκπαιδευτικό επίπεδο στελεχών συμβουλευτικών κέντρων</a:t>
            </a:r>
            <a:endParaRPr lang="en-US" sz="2200" b="0" i="0" baseline="0" dirty="0"/>
          </a:p>
        </c:rich>
      </c:tx>
      <c:layout>
        <c:manualLayout>
          <c:xMode val="edge"/>
          <c:yMode val="edge"/>
          <c:x val="0.34233307086614179"/>
          <c:y val="2.5406637043253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Edu!$A$15</c:f>
              <c:strCache>
                <c:ptCount val="1"/>
                <c:pt idx="0">
                  <c:v>Total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7E6E6">
                  <a:lumMod val="50000"/>
                </a:srgb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E6FA-4581-B2DD-116C5A3D658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E6FA-4581-B2DD-116C5A3D658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E6FA-4581-B2DD-116C5A3D658F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E6FA-4581-B2DD-116C5A3D658F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E6FA-4581-B2DD-116C5A3D658F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E6FA-4581-B2DD-116C5A3D658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Edu!$B$1:$G$1</c:f>
              <c:strCache>
                <c:ptCount val="6"/>
                <c:pt idx="0">
                  <c:v>Άλλο</c:v>
                </c:pt>
                <c:pt idx="1">
                  <c:v>Απόφοιτη/ος ΑΕΙ</c:v>
                </c:pt>
                <c:pt idx="2">
                  <c:v>Απόφοιτη/ος λυκείου</c:v>
                </c:pt>
                <c:pt idx="3">
                  <c:v>Απόφοιτη/ος ΤΕΙ</c:v>
                </c:pt>
                <c:pt idx="4">
                  <c:v>Κάτοχος διδακτορικού διπλώματος</c:v>
                </c:pt>
                <c:pt idx="5">
                  <c:v>Κάτοχος μεταπτυχιακού τίτλου σπουδών (Master)</c:v>
                </c:pt>
              </c:strCache>
            </c:strRef>
          </c:cat>
          <c:val>
            <c:numRef>
              <c:f>Edu!$B$15:$G$15</c:f>
              <c:numCache>
                <c:formatCode>0.00%</c:formatCode>
                <c:ptCount val="6"/>
                <c:pt idx="0">
                  <c:v>7.7999999999999996E-3</c:v>
                </c:pt>
                <c:pt idx="1">
                  <c:v>0.29459999999999997</c:v>
                </c:pt>
                <c:pt idx="2">
                  <c:v>5.4300000000000001E-2</c:v>
                </c:pt>
                <c:pt idx="3">
                  <c:v>0.186</c:v>
                </c:pt>
                <c:pt idx="4">
                  <c:v>1.55E-2</c:v>
                </c:pt>
                <c:pt idx="5">
                  <c:v>0.44190000000000002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6FA-4581-B2DD-116C5A3D65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7"/>
        <c:axId val="314403840"/>
        <c:axId val="314402720"/>
      </c:barChart>
      <c:catAx>
        <c:axId val="314403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402720"/>
        <c:crosses val="autoZero"/>
        <c:auto val="1"/>
        <c:lblAlgn val="ctr"/>
        <c:lblOffset val="100"/>
        <c:noMultiLvlLbl val="0"/>
      </c:catAx>
      <c:valAx>
        <c:axId val="314402720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3144038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aseline="0"/>
      </a:pPr>
      <a:endParaRPr lang="el-GR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baseline="0" dirty="0"/>
              <a:t>Ειδικότητα στελεχών συμβουλευτικών κέντρων Δήμων</a:t>
            </a:r>
            <a:endParaRPr lang="sq-AL" sz="1800" baseline="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Idiotita!$B$1</c:f>
              <c:strCache>
                <c:ptCount val="1"/>
                <c:pt idx="0">
                  <c:v>Κοινωνική/ός λειτουργός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2BA-4B07-A666-B3808D176B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Idiotita!$B$2:$B$14</c:f>
              <c:numCache>
                <c:formatCode>0%</c:formatCode>
                <c:ptCount val="13"/>
                <c:pt idx="0">
                  <c:v>0.33329999999999999</c:v>
                </c:pt>
                <c:pt idx="1">
                  <c:v>0.2727</c:v>
                </c:pt>
                <c:pt idx="2">
                  <c:v>0.33329999999999999</c:v>
                </c:pt>
                <c:pt idx="3">
                  <c:v>0.33329999999999999</c:v>
                </c:pt>
                <c:pt idx="4">
                  <c:v>0.25</c:v>
                </c:pt>
                <c:pt idx="5">
                  <c:v>0.2</c:v>
                </c:pt>
                <c:pt idx="6">
                  <c:v>0.33329999999999999</c:v>
                </c:pt>
                <c:pt idx="7">
                  <c:v>0.25</c:v>
                </c:pt>
                <c:pt idx="8">
                  <c:v>0.25</c:v>
                </c:pt>
                <c:pt idx="9">
                  <c:v>0.2</c:v>
                </c:pt>
                <c:pt idx="10">
                  <c:v>0.33329999999999999</c:v>
                </c:pt>
                <c:pt idx="11">
                  <c:v>0.33329999999999999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BA-4B07-A666-B3808D176B4A}"/>
            </c:ext>
          </c:extLst>
        </c:ser>
        <c:ser>
          <c:idx val="1"/>
          <c:order val="1"/>
          <c:tx>
            <c:strRef>
              <c:f>Idiotita!$C$1</c:f>
              <c:strCache>
                <c:ptCount val="1"/>
                <c:pt idx="0">
                  <c:v>Κοινωνιολόγος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2BA-4B07-A666-B3808D176B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Idiotita!$C$2:$C$14</c:f>
              <c:numCache>
                <c:formatCode>0%</c:formatCode>
                <c:ptCount val="13"/>
                <c:pt idx="0">
                  <c:v>0.33329999999999999</c:v>
                </c:pt>
                <c:pt idx="1">
                  <c:v>0.2727</c:v>
                </c:pt>
                <c:pt idx="2">
                  <c:v>0</c:v>
                </c:pt>
                <c:pt idx="3">
                  <c:v>0.33329999999999999</c:v>
                </c:pt>
                <c:pt idx="4">
                  <c:v>0.25</c:v>
                </c:pt>
                <c:pt idx="5">
                  <c:v>0.2</c:v>
                </c:pt>
                <c:pt idx="6">
                  <c:v>0.33329999999999999</c:v>
                </c:pt>
                <c:pt idx="7">
                  <c:v>0.25</c:v>
                </c:pt>
                <c:pt idx="8">
                  <c:v>0.16669999999999999</c:v>
                </c:pt>
                <c:pt idx="9">
                  <c:v>0.2</c:v>
                </c:pt>
                <c:pt idx="10">
                  <c:v>0.33329999999999999</c:v>
                </c:pt>
                <c:pt idx="11">
                  <c:v>0.33329999999999999</c:v>
                </c:pt>
                <c:pt idx="1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2BA-4B07-A666-B3808D176B4A}"/>
            </c:ext>
          </c:extLst>
        </c:ser>
        <c:ser>
          <c:idx val="2"/>
          <c:order val="2"/>
          <c:tx>
            <c:strRef>
              <c:f>Idiotita!$D$1</c:f>
              <c:strCache>
                <c:ptCount val="1"/>
                <c:pt idx="0">
                  <c:v>Νομικός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2BA-4B07-A666-B3808D176B4A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2BA-4B07-A666-B3808D176B4A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B2BA-4B07-A666-B3808D176B4A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2BA-4B07-A666-B3808D176B4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Idiotita!$D$2:$D$14</c:f>
              <c:numCache>
                <c:formatCode>0%</c:formatCode>
                <c:ptCount val="13"/>
                <c:pt idx="0">
                  <c:v>0</c:v>
                </c:pt>
                <c:pt idx="1">
                  <c:v>0.18179999999999999</c:v>
                </c:pt>
                <c:pt idx="2">
                  <c:v>0.33329999999999999</c:v>
                </c:pt>
                <c:pt idx="3">
                  <c:v>0</c:v>
                </c:pt>
                <c:pt idx="4">
                  <c:v>0.25</c:v>
                </c:pt>
                <c:pt idx="5">
                  <c:v>0.2</c:v>
                </c:pt>
                <c:pt idx="6">
                  <c:v>0.33329999999999999</c:v>
                </c:pt>
                <c:pt idx="7">
                  <c:v>0.25</c:v>
                </c:pt>
                <c:pt idx="8">
                  <c:v>0.33329999999999999</c:v>
                </c:pt>
                <c:pt idx="9">
                  <c:v>0.2</c:v>
                </c:pt>
                <c:pt idx="10">
                  <c:v>0</c:v>
                </c:pt>
                <c:pt idx="11">
                  <c:v>0</c:v>
                </c:pt>
                <c:pt idx="1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2BA-4B07-A666-B3808D176B4A}"/>
            </c:ext>
          </c:extLst>
        </c:ser>
        <c:ser>
          <c:idx val="3"/>
          <c:order val="3"/>
          <c:tx>
            <c:strRef>
              <c:f>Idiotita!$E$1</c:f>
              <c:strCache>
                <c:ptCount val="1"/>
                <c:pt idx="0">
                  <c:v>Ψυχολόγος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B3E-4B3B-BCC0-67E988CA9C3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Idiotita!$E$2:$E$14</c:f>
              <c:numCache>
                <c:formatCode>0%</c:formatCode>
                <c:ptCount val="13"/>
                <c:pt idx="0">
                  <c:v>0.33329999999999999</c:v>
                </c:pt>
                <c:pt idx="1">
                  <c:v>0.2727</c:v>
                </c:pt>
                <c:pt idx="2">
                  <c:v>0.33329999999999999</c:v>
                </c:pt>
                <c:pt idx="3">
                  <c:v>0.33329999999999999</c:v>
                </c:pt>
                <c:pt idx="4">
                  <c:v>0.25</c:v>
                </c:pt>
                <c:pt idx="5">
                  <c:v>0.4</c:v>
                </c:pt>
                <c:pt idx="6">
                  <c:v>0</c:v>
                </c:pt>
                <c:pt idx="7">
                  <c:v>0.25</c:v>
                </c:pt>
                <c:pt idx="8">
                  <c:v>0.25</c:v>
                </c:pt>
                <c:pt idx="9">
                  <c:v>0.4</c:v>
                </c:pt>
                <c:pt idx="10">
                  <c:v>0.33329999999999999</c:v>
                </c:pt>
                <c:pt idx="11">
                  <c:v>0.33329999999999999</c:v>
                </c:pt>
                <c:pt idx="12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2BA-4B07-A666-B3808D176B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14391520"/>
        <c:axId val="314383680"/>
      </c:barChart>
      <c:catAx>
        <c:axId val="3143915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383680"/>
        <c:crosses val="autoZero"/>
        <c:auto val="1"/>
        <c:lblAlgn val="ctr"/>
        <c:lblOffset val="100"/>
        <c:noMultiLvlLbl val="0"/>
      </c:catAx>
      <c:valAx>
        <c:axId val="314383680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3915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baseline="0" dirty="0"/>
              <a:t>Ειδικότητα στελεχών</a:t>
            </a:r>
            <a:r>
              <a:rPr lang="en-US" sz="1800" baseline="0" dirty="0"/>
              <a:t> </a:t>
            </a:r>
            <a:r>
              <a:rPr lang="el-GR" sz="1800" baseline="0" dirty="0"/>
              <a:t>συμβουλευτικών κέντρων</a:t>
            </a:r>
            <a:r>
              <a:rPr lang="en-US" sz="1800" baseline="0" dirty="0"/>
              <a:t> </a:t>
            </a:r>
            <a:r>
              <a:rPr lang="el-GR" sz="1800" baseline="0" dirty="0"/>
              <a:t>ΚΕΘΙ</a:t>
            </a:r>
            <a:endParaRPr lang="en-US" sz="1800" baseline="0" dirty="0"/>
          </a:p>
        </c:rich>
      </c:tx>
      <c:layout>
        <c:manualLayout>
          <c:xMode val="edge"/>
          <c:yMode val="edge"/>
          <c:x val="0.29518968692449354"/>
          <c:y val="1.35856359636387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Idiotita1!$B$17</c:f>
              <c:strCache>
                <c:ptCount val="1"/>
                <c:pt idx="0">
                  <c:v>Άλλο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F7E-4E21-B97D-0DC0EC12C7C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F7E-4E21-B97D-0DC0EC12C7C5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F7E-4E21-B97D-0DC0EC12C7C5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F7E-4E21-B97D-0DC0EC12C7C5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F7E-4E21-B97D-0DC0EC12C7C5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F7E-4E21-B97D-0DC0EC12C7C5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4F7E-4E21-B97D-0DC0EC12C7C5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F7E-4E21-B97D-0DC0EC12C7C5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4F7E-4E21-B97D-0DC0EC12C7C5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F7E-4E21-B97D-0DC0EC12C7C5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4F7E-4E21-B97D-0DC0EC12C7C5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F7E-4E21-B97D-0DC0EC12C7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Idiotita1!$A$18:$A$30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Idiotita1!$B$18:$B$30</c:f>
              <c:numCache>
                <c:formatCode>0%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0.25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F7E-4E21-B97D-0DC0EC12C7C5}"/>
            </c:ext>
          </c:extLst>
        </c:ser>
        <c:ser>
          <c:idx val="1"/>
          <c:order val="1"/>
          <c:tx>
            <c:strRef>
              <c:f>Idiotita1!$C$17</c:f>
              <c:strCache>
                <c:ptCount val="1"/>
                <c:pt idx="0">
                  <c:v>Διοικητικός Υπάλληλος</c:v>
                </c:pt>
              </c:strCache>
            </c:strRef>
          </c:tx>
          <c:spPr>
            <a:solidFill>
              <a:srgbClr val="F3F07D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F7E-4E21-B97D-0DC0EC12C7C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4F7E-4E21-B97D-0DC0EC12C7C5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4F7E-4E21-B97D-0DC0EC12C7C5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4F7E-4E21-B97D-0DC0EC12C7C5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4F7E-4E21-B97D-0DC0EC12C7C5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4F7E-4E21-B97D-0DC0EC12C7C5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4F7E-4E21-B97D-0DC0EC12C7C5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4F7E-4E21-B97D-0DC0EC12C7C5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4F7E-4E21-B97D-0DC0EC12C7C5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4F7E-4E21-B97D-0DC0EC12C7C5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4F7E-4E21-B97D-0DC0EC12C7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Idiotita1!$A$18:$A$30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Idiotita1!$C$18:$C$30</c:f>
              <c:numCache>
                <c:formatCode>0%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0.25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0.33329999999999999</c:v>
                </c:pt>
                <c:pt idx="11">
                  <c:v>0</c:v>
                </c:pt>
                <c:pt idx="12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4F7E-4E21-B97D-0DC0EC12C7C5}"/>
            </c:ext>
          </c:extLst>
        </c:ser>
        <c:ser>
          <c:idx val="2"/>
          <c:order val="2"/>
          <c:tx>
            <c:strRef>
              <c:f>Idiotita1!$D$17</c:f>
              <c:strCache>
                <c:ptCount val="1"/>
                <c:pt idx="0">
                  <c:v>Κοινωνική/ός λειτουργός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4F7E-4E21-B97D-0DC0EC12C7C5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A-4F7E-4E21-B97D-0DC0EC12C7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Idiotita1!$A$18:$A$30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Idiotita1!$D$18:$D$30</c:f>
              <c:numCache>
                <c:formatCode>0.00%</c:formatCode>
                <c:ptCount val="13"/>
                <c:pt idx="0" formatCode="0%">
                  <c:v>0.25</c:v>
                </c:pt>
                <c:pt idx="1">
                  <c:v>0.28570000000000001</c:v>
                </c:pt>
                <c:pt idx="2" formatCode="0%">
                  <c:v>0.25</c:v>
                </c:pt>
                <c:pt idx="3" formatCode="0%">
                  <c:v>0.25</c:v>
                </c:pt>
                <c:pt idx="4" formatCode="0%">
                  <c:v>0</c:v>
                </c:pt>
                <c:pt idx="5" formatCode="0%">
                  <c:v>0.25</c:v>
                </c:pt>
                <c:pt idx="6" formatCode="0%">
                  <c:v>0</c:v>
                </c:pt>
                <c:pt idx="7" formatCode="0%">
                  <c:v>0.25</c:v>
                </c:pt>
                <c:pt idx="8">
                  <c:v>0.33329999999999999</c:v>
                </c:pt>
                <c:pt idx="9">
                  <c:v>0.33329999999999999</c:v>
                </c:pt>
                <c:pt idx="10">
                  <c:v>0.33329999999999999</c:v>
                </c:pt>
                <c:pt idx="11" formatCode="0%">
                  <c:v>0.2</c:v>
                </c:pt>
                <c:pt idx="12" formatCode="0%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B-4F7E-4E21-B97D-0DC0EC12C7C5}"/>
            </c:ext>
          </c:extLst>
        </c:ser>
        <c:ser>
          <c:idx val="3"/>
          <c:order val="3"/>
          <c:tx>
            <c:strRef>
              <c:f>Idiotita1!$E$17</c:f>
              <c:strCache>
                <c:ptCount val="1"/>
                <c:pt idx="0">
                  <c:v>Νομικός</c:v>
                </c:pt>
              </c:strCache>
            </c:strRef>
          </c:tx>
          <c:spPr>
            <a:solidFill>
              <a:srgbClr val="ABDB7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Idiotita1!$A$18:$A$30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Idiotita1!$E$18:$E$30</c:f>
              <c:numCache>
                <c:formatCode>0.00%</c:formatCode>
                <c:ptCount val="13"/>
                <c:pt idx="0" formatCode="0%">
                  <c:v>0.25</c:v>
                </c:pt>
                <c:pt idx="1">
                  <c:v>0.1429</c:v>
                </c:pt>
                <c:pt idx="2" formatCode="0%">
                  <c:v>0.25</c:v>
                </c:pt>
                <c:pt idx="3" formatCode="0%">
                  <c:v>0.25</c:v>
                </c:pt>
                <c:pt idx="4">
                  <c:v>0.33329999999999999</c:v>
                </c:pt>
                <c:pt idx="5" formatCode="0%">
                  <c:v>0.25</c:v>
                </c:pt>
                <c:pt idx="6" formatCode="0%">
                  <c:v>0.5</c:v>
                </c:pt>
                <c:pt idx="7" formatCode="0%">
                  <c:v>0.25</c:v>
                </c:pt>
                <c:pt idx="8">
                  <c:v>0.16669999999999999</c:v>
                </c:pt>
                <c:pt idx="9">
                  <c:v>0.33329999999999999</c:v>
                </c:pt>
                <c:pt idx="10">
                  <c:v>0.33329999999999999</c:v>
                </c:pt>
                <c:pt idx="11" formatCode="0%">
                  <c:v>0.4</c:v>
                </c:pt>
                <c:pt idx="12" formatCode="0%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4F7E-4E21-B97D-0DC0EC12C7C5}"/>
            </c:ext>
          </c:extLst>
        </c:ser>
        <c:ser>
          <c:idx val="4"/>
          <c:order val="4"/>
          <c:tx>
            <c:strRef>
              <c:f>Idiotita1!$F$17</c:f>
              <c:strCache>
                <c:ptCount val="1"/>
                <c:pt idx="0">
                  <c:v>Στέλεχος υποδοχής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4F7E-4E21-B97D-0DC0EC12C7C5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E-4F7E-4E21-B97D-0DC0EC12C7C5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4F7E-4E21-B97D-0DC0EC12C7C5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0-4F7E-4E21-B97D-0DC0EC12C7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Idiotita1!$A$18:$A$30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Idiotita1!$F$18:$F$30</c:f>
              <c:numCache>
                <c:formatCode>0.00%</c:formatCode>
                <c:ptCount val="13"/>
                <c:pt idx="0" formatCode="0%">
                  <c:v>0.25</c:v>
                </c:pt>
                <c:pt idx="1">
                  <c:v>0.1429</c:v>
                </c:pt>
                <c:pt idx="2" formatCode="0%">
                  <c:v>0</c:v>
                </c:pt>
                <c:pt idx="3" formatCode="0%">
                  <c:v>0.25</c:v>
                </c:pt>
                <c:pt idx="4">
                  <c:v>0.33329999999999999</c:v>
                </c:pt>
                <c:pt idx="5" formatCode="0%">
                  <c:v>0</c:v>
                </c:pt>
                <c:pt idx="6" formatCode="0%">
                  <c:v>0.5</c:v>
                </c:pt>
                <c:pt idx="7" formatCode="0%">
                  <c:v>0.25</c:v>
                </c:pt>
                <c:pt idx="8">
                  <c:v>0.16669999999999999</c:v>
                </c:pt>
                <c:pt idx="9" formatCode="0%">
                  <c:v>0</c:v>
                </c:pt>
                <c:pt idx="10" formatCode="0%">
                  <c:v>0</c:v>
                </c:pt>
                <c:pt idx="11" formatCode="0%">
                  <c:v>0.2</c:v>
                </c:pt>
                <c:pt idx="12" formatCode="0%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1-4F7E-4E21-B97D-0DC0EC12C7C5}"/>
            </c:ext>
          </c:extLst>
        </c:ser>
        <c:ser>
          <c:idx val="5"/>
          <c:order val="5"/>
          <c:tx>
            <c:strRef>
              <c:f>Idiotita1!$G$17</c:f>
              <c:strCache>
                <c:ptCount val="1"/>
                <c:pt idx="0">
                  <c:v>Ψυχολόγος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2-4F7E-4E21-B97D-0DC0EC12C7C5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4F7E-4E21-B97D-0DC0EC12C7C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Idiotita1!$A$18:$A$30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Idiotita1!$G$18:$G$30</c:f>
              <c:numCache>
                <c:formatCode>0.00%</c:formatCode>
                <c:ptCount val="13"/>
                <c:pt idx="0" formatCode="0%">
                  <c:v>0.25</c:v>
                </c:pt>
                <c:pt idx="1">
                  <c:v>0.42859999999999998</c:v>
                </c:pt>
                <c:pt idx="2" formatCode="0%">
                  <c:v>0.25</c:v>
                </c:pt>
                <c:pt idx="3" formatCode="0%">
                  <c:v>0.25</c:v>
                </c:pt>
                <c:pt idx="4">
                  <c:v>0.33329999999999999</c:v>
                </c:pt>
                <c:pt idx="5" formatCode="0%">
                  <c:v>0.25</c:v>
                </c:pt>
                <c:pt idx="6" formatCode="0%">
                  <c:v>0</c:v>
                </c:pt>
                <c:pt idx="7" formatCode="0%">
                  <c:v>0.25</c:v>
                </c:pt>
                <c:pt idx="8">
                  <c:v>0.33329999999999999</c:v>
                </c:pt>
                <c:pt idx="9">
                  <c:v>0.33329999999999999</c:v>
                </c:pt>
                <c:pt idx="10" formatCode="0%">
                  <c:v>0</c:v>
                </c:pt>
                <c:pt idx="11" formatCode="0%">
                  <c:v>0.2</c:v>
                </c:pt>
                <c:pt idx="12" formatCode="0%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4-4F7E-4E21-B97D-0DC0EC12C7C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4"/>
        <c:overlap val="100"/>
        <c:axId val="314386480"/>
        <c:axId val="314375840"/>
      </c:barChart>
      <c:catAx>
        <c:axId val="3143864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375840"/>
        <c:crosses val="autoZero"/>
        <c:auto val="1"/>
        <c:lblAlgn val="ctr"/>
        <c:lblOffset val="100"/>
        <c:noMultiLvlLbl val="0"/>
      </c:catAx>
      <c:valAx>
        <c:axId val="314375840"/>
        <c:scaling>
          <c:orientation val="minMax"/>
          <c:max val="1"/>
        </c:scaling>
        <c:delete val="0"/>
        <c:axPos val="b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4386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l-GR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baseline="0"/>
              <a:t>'Ετη εργασίας στελεχών στο συγκεκριμένο φορέα </a:t>
            </a:r>
            <a:endParaRPr lang="en-US" sz="1800" baseline="0"/>
          </a:p>
        </c:rich>
      </c:tx>
      <c:layout>
        <c:manualLayout>
          <c:xMode val="edge"/>
          <c:yMode val="edge"/>
          <c:x val="0.36001355460762563"/>
          <c:y val="2.05888280992219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5.4720216497298489E-2"/>
          <c:y val="9.5198091887804204E-2"/>
          <c:w val="0.9370093050549646"/>
          <c:h val="0.66369855840839542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Years!$B$1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ABDB7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Years!$A$2:$A$14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Years!$B$2:$B$14</c:f>
              <c:numCache>
                <c:formatCode>0.00%</c:formatCode>
                <c:ptCount val="13"/>
                <c:pt idx="0" formatCode="0%">
                  <c:v>0.1</c:v>
                </c:pt>
                <c:pt idx="1">
                  <c:v>0.22220000000000001</c:v>
                </c:pt>
                <c:pt idx="2">
                  <c:v>0.1429</c:v>
                </c:pt>
                <c:pt idx="3">
                  <c:v>0.1429</c:v>
                </c:pt>
                <c:pt idx="4">
                  <c:v>0.45450000000000002</c:v>
                </c:pt>
                <c:pt idx="5">
                  <c:v>0.1111</c:v>
                </c:pt>
                <c:pt idx="6" formatCode="0%">
                  <c:v>0.2</c:v>
                </c:pt>
                <c:pt idx="7">
                  <c:v>0.125</c:v>
                </c:pt>
                <c:pt idx="8">
                  <c:v>0.1111</c:v>
                </c:pt>
                <c:pt idx="9">
                  <c:v>0.375</c:v>
                </c:pt>
                <c:pt idx="10">
                  <c:v>0.1111</c:v>
                </c:pt>
                <c:pt idx="11">
                  <c:v>0.18179999999999999</c:v>
                </c:pt>
                <c:pt idx="12" formatCode="0%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AE9-475D-BBF8-929E56BE6237}"/>
            </c:ext>
          </c:extLst>
        </c:ser>
        <c:ser>
          <c:idx val="1"/>
          <c:order val="1"/>
          <c:tx>
            <c:strRef>
              <c:f>Years!$C$1</c:f>
              <c:strCache>
                <c:ptCount val="1"/>
                <c:pt idx="0">
                  <c:v>2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AE9-475D-BBF8-929E56BE6237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AE9-475D-BBF8-929E56BE6237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AE9-475D-BBF8-929E56BE62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Years!$A$2:$A$14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Years!$C$2:$C$14</c:f>
              <c:numCache>
                <c:formatCode>0.00%</c:formatCode>
                <c:ptCount val="13"/>
                <c:pt idx="0" formatCode="0%">
                  <c:v>0.1</c:v>
                </c:pt>
                <c:pt idx="1">
                  <c:v>0.1111</c:v>
                </c:pt>
                <c:pt idx="2">
                  <c:v>0.42859999999999998</c:v>
                </c:pt>
                <c:pt idx="3">
                  <c:v>0.1429</c:v>
                </c:pt>
                <c:pt idx="4">
                  <c:v>9.0899999999999995E-2</c:v>
                </c:pt>
                <c:pt idx="5">
                  <c:v>0.1111</c:v>
                </c:pt>
                <c:pt idx="6" formatCode="0%">
                  <c:v>0</c:v>
                </c:pt>
                <c:pt idx="7">
                  <c:v>0.375</c:v>
                </c:pt>
                <c:pt idx="8">
                  <c:v>5.5599999999999997E-2</c:v>
                </c:pt>
                <c:pt idx="9">
                  <c:v>0.125</c:v>
                </c:pt>
                <c:pt idx="10">
                  <c:v>0.22220000000000001</c:v>
                </c:pt>
                <c:pt idx="11" formatCode="0%">
                  <c:v>0</c:v>
                </c:pt>
                <c:pt idx="12" formatCode="0%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AE9-475D-BBF8-929E56BE6237}"/>
            </c:ext>
          </c:extLst>
        </c:ser>
        <c:ser>
          <c:idx val="2"/>
          <c:order val="2"/>
          <c:tx>
            <c:strRef>
              <c:f>Years!$D$1</c:f>
              <c:strCache>
                <c:ptCount val="1"/>
                <c:pt idx="0">
                  <c:v>3</c:v>
                </c:pt>
              </c:strCache>
            </c:strRef>
          </c:tx>
          <c:spPr>
            <a:solidFill>
              <a:srgbClr val="E9DD6D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AE9-475D-BBF8-929E56BE6237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7AE9-475D-BBF8-929E56BE6237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AE9-475D-BBF8-929E56BE6237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7AE9-475D-BBF8-929E56BE6237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AE9-475D-BBF8-929E56BE6237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7AE9-475D-BBF8-929E56BE6237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AE9-475D-BBF8-929E56BE6237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7AE9-475D-BBF8-929E56BE6237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7AE9-475D-BBF8-929E56BE6237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7AE9-475D-BBF8-929E56BE6237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7AE9-475D-BBF8-929E56BE62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Years!$A$2:$A$14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Years!$D$2:$D$14</c:f>
              <c:numCache>
                <c:formatCode>0%</c:formatCode>
                <c:ptCount val="1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 formatCode="0.00%">
                  <c:v>0.1111</c:v>
                </c:pt>
                <c:pt idx="9">
                  <c:v>0</c:v>
                </c:pt>
                <c:pt idx="10">
                  <c:v>0</c:v>
                </c:pt>
                <c:pt idx="11" formatCode="0.00%">
                  <c:v>9.0899999999999995E-2</c:v>
                </c:pt>
                <c:pt idx="1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7AE9-475D-BBF8-929E56BE6237}"/>
            </c:ext>
          </c:extLst>
        </c:ser>
        <c:ser>
          <c:idx val="3"/>
          <c:order val="3"/>
          <c:tx>
            <c:strRef>
              <c:f>Years!$E$1</c:f>
              <c:strCache>
                <c:ptCount val="1"/>
                <c:pt idx="0">
                  <c:v>4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4.39560490272624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7AE9-475D-BBF8-929E56BE6237}"/>
                </c:ext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7AE9-475D-BBF8-929E56BE6237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7AE9-475D-BBF8-929E56BE6237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7AE9-475D-BBF8-929E56BE6237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7AE9-475D-BBF8-929E56BE6237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7AE9-475D-BBF8-929E56BE6237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7AE9-475D-BBF8-929E56BE6237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7AE9-475D-BBF8-929E56BE62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Years!$A$2:$A$14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Years!$E$2:$E$14</c:f>
              <c:numCache>
                <c:formatCode>0.00%</c:formatCode>
                <c:ptCount val="13"/>
                <c:pt idx="0" formatCode="0%">
                  <c:v>0.1</c:v>
                </c:pt>
                <c:pt idx="1">
                  <c:v>5.5599999999999997E-2</c:v>
                </c:pt>
                <c:pt idx="2">
                  <c:v>0.1429</c:v>
                </c:pt>
                <c:pt idx="3" formatCode="0%">
                  <c:v>0</c:v>
                </c:pt>
                <c:pt idx="4" formatCode="0%">
                  <c:v>0</c:v>
                </c:pt>
                <c:pt idx="5" formatCode="0%">
                  <c:v>0</c:v>
                </c:pt>
                <c:pt idx="6" formatCode="0%">
                  <c:v>0</c:v>
                </c:pt>
                <c:pt idx="7">
                  <c:v>0.125</c:v>
                </c:pt>
                <c:pt idx="8" formatCode="0%">
                  <c:v>0</c:v>
                </c:pt>
                <c:pt idx="9">
                  <c:v>0.125</c:v>
                </c:pt>
                <c:pt idx="10">
                  <c:v>0.1111</c:v>
                </c:pt>
                <c:pt idx="11" formatCode="0%">
                  <c:v>0</c:v>
                </c:pt>
                <c:pt idx="12" formatCode="0%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7AE9-475D-BBF8-929E56BE6237}"/>
            </c:ext>
          </c:extLst>
        </c:ser>
        <c:ser>
          <c:idx val="4"/>
          <c:order val="4"/>
          <c:tx>
            <c:strRef>
              <c:f>Years!$F$1</c:f>
              <c:strCache>
                <c:ptCount val="1"/>
                <c:pt idx="0">
                  <c:v>5 και άνω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Years!$A$2:$A$14</c:f>
              <c:strCache>
                <c:ptCount val="13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Ιόνιοι Νήσοι</c:v>
                </c:pt>
                <c:pt idx="8">
                  <c:v>Κεντρική Μακεδονία</c:v>
                </c:pt>
                <c:pt idx="9">
                  <c:v>Κρήτη</c:v>
                </c:pt>
                <c:pt idx="10">
                  <c:v>Νότιο Αιγαίο</c:v>
                </c:pt>
                <c:pt idx="11">
                  <c:v>Πελοπόννησος</c:v>
                </c:pt>
                <c:pt idx="12">
                  <c:v>Στερεά Ελλάδα</c:v>
                </c:pt>
              </c:strCache>
            </c:strRef>
          </c:cat>
          <c:val>
            <c:numRef>
              <c:f>Years!$F$2:$F$14</c:f>
              <c:numCache>
                <c:formatCode>0.00%</c:formatCode>
                <c:ptCount val="13"/>
                <c:pt idx="0" formatCode="0%">
                  <c:v>0.7</c:v>
                </c:pt>
                <c:pt idx="1">
                  <c:v>0.61109999999999998</c:v>
                </c:pt>
                <c:pt idx="2">
                  <c:v>0.28570000000000001</c:v>
                </c:pt>
                <c:pt idx="3">
                  <c:v>0.71430000000000005</c:v>
                </c:pt>
                <c:pt idx="4">
                  <c:v>0.45450000000000002</c:v>
                </c:pt>
                <c:pt idx="5">
                  <c:v>0.77780000000000005</c:v>
                </c:pt>
                <c:pt idx="6" formatCode="0%">
                  <c:v>0.8</c:v>
                </c:pt>
                <c:pt idx="7">
                  <c:v>0.375</c:v>
                </c:pt>
                <c:pt idx="8">
                  <c:v>0.72219999999999995</c:v>
                </c:pt>
                <c:pt idx="9">
                  <c:v>0.375</c:v>
                </c:pt>
                <c:pt idx="10">
                  <c:v>0.55559999999999998</c:v>
                </c:pt>
                <c:pt idx="11">
                  <c:v>0.72729999999999995</c:v>
                </c:pt>
                <c:pt idx="12" formatCode="0%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7AE9-475D-BBF8-929E56BE62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18524832"/>
        <c:axId val="386501968"/>
      </c:barChart>
      <c:catAx>
        <c:axId val="31852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86501968"/>
        <c:crosses val="autoZero"/>
        <c:auto val="1"/>
        <c:lblAlgn val="ctr"/>
        <c:lblOffset val="100"/>
        <c:noMultiLvlLbl val="0"/>
      </c:catAx>
      <c:valAx>
        <c:axId val="38650196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1852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aseline="0"/>
      </a:pPr>
      <a:endParaRPr lang="el-GR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dirty="0"/>
              <a:t>Φύλο στελεχών ξενώνων </a:t>
            </a:r>
            <a:r>
              <a:rPr lang="el-GR" sz="1800" baseline="0" dirty="0"/>
              <a:t>φιλοξενίας</a:t>
            </a:r>
            <a:r>
              <a:rPr lang="el-GR" sz="1800" dirty="0"/>
              <a:t> </a:t>
            </a:r>
            <a:endParaRPr lang="en-US" sz="18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Gender!$B$1</c:f>
              <c:strCache>
                <c:ptCount val="1"/>
                <c:pt idx="0">
                  <c:v>Άνδρας</c:v>
                </c:pt>
              </c:strCache>
            </c:strRef>
          </c:tx>
          <c:spPr>
            <a:solidFill>
              <a:srgbClr val="ABDB77"/>
            </a:solidFill>
            <a:ln>
              <a:noFill/>
            </a:ln>
            <a:effectLst/>
          </c:spPr>
          <c:invertIfNegative val="0"/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6AE-4341-A9C2-C22D403577F3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6AE-4341-A9C2-C22D403577F3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6AE-4341-A9C2-C22D403577F3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6AE-4341-A9C2-C22D403577F3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6AE-4341-A9C2-C22D403577F3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6AE-4341-A9C2-C22D403577F3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6AE-4341-A9C2-C22D403577F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Gender!$A$2:$A$13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Gender!$B$2:$B$13</c:f>
              <c:numCache>
                <c:formatCode>0%</c:formatCode>
                <c:ptCount val="12"/>
                <c:pt idx="0">
                  <c:v>0.2</c:v>
                </c:pt>
                <c:pt idx="1">
                  <c:v>0</c:v>
                </c:pt>
                <c:pt idx="2">
                  <c:v>0</c:v>
                </c:pt>
                <c:pt idx="3">
                  <c:v>0.2</c:v>
                </c:pt>
                <c:pt idx="4">
                  <c:v>0</c:v>
                </c:pt>
                <c:pt idx="5">
                  <c:v>0.2</c:v>
                </c:pt>
                <c:pt idx="6">
                  <c:v>0</c:v>
                </c:pt>
                <c:pt idx="7">
                  <c:v>0.2</c:v>
                </c:pt>
                <c:pt idx="8" formatCode="0.00%">
                  <c:v>0.1429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A6AE-4341-A9C2-C22D403577F3}"/>
            </c:ext>
          </c:extLst>
        </c:ser>
        <c:ser>
          <c:idx val="1"/>
          <c:order val="1"/>
          <c:tx>
            <c:strRef>
              <c:f>Gender!$C$1</c:f>
              <c:strCache>
                <c:ptCount val="1"/>
                <c:pt idx="0">
                  <c:v>Γυναίκα</c:v>
                </c:pt>
              </c:strCache>
            </c:strRef>
          </c:tx>
          <c:spPr>
            <a:solidFill>
              <a:srgbClr val="E3ABA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Gender!$A$2:$A$13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Gender!$C$2:$C$13</c:f>
              <c:numCache>
                <c:formatCode>0%</c:formatCode>
                <c:ptCount val="12"/>
                <c:pt idx="0">
                  <c:v>0.8</c:v>
                </c:pt>
                <c:pt idx="1">
                  <c:v>1</c:v>
                </c:pt>
                <c:pt idx="2">
                  <c:v>1</c:v>
                </c:pt>
                <c:pt idx="3">
                  <c:v>0.8</c:v>
                </c:pt>
                <c:pt idx="4">
                  <c:v>1</c:v>
                </c:pt>
                <c:pt idx="5">
                  <c:v>0.8</c:v>
                </c:pt>
                <c:pt idx="6">
                  <c:v>1</c:v>
                </c:pt>
                <c:pt idx="7">
                  <c:v>0.8</c:v>
                </c:pt>
                <c:pt idx="8" formatCode="0.00%">
                  <c:v>0.85709999999999997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6AE-4341-A9C2-C22D403577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86523808"/>
        <c:axId val="386524368"/>
      </c:barChart>
      <c:catAx>
        <c:axId val="386523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86524368"/>
        <c:crosses val="autoZero"/>
        <c:auto val="1"/>
        <c:lblAlgn val="ctr"/>
        <c:lblOffset val="100"/>
        <c:noMultiLvlLbl val="0"/>
      </c:catAx>
      <c:valAx>
        <c:axId val="38652436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865238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aseline="0"/>
      </a:pPr>
      <a:endParaRPr lang="el-GR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l-GR" sz="1800" b="0" i="0" baseline="0"/>
              <a:t>Ηλικία στελεχών ξενώνων φιλοξενίας </a:t>
            </a:r>
            <a:endParaRPr lang="en-US" sz="1800" b="0" i="0" baseline="0"/>
          </a:p>
        </c:rich>
      </c:tx>
      <c:layout>
        <c:manualLayout>
          <c:xMode val="edge"/>
          <c:yMode val="edge"/>
          <c:x val="0.38694116377144427"/>
          <c:y val="2.17391304347826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Age!$C$1</c:f>
              <c:strCache>
                <c:ptCount val="1"/>
                <c:pt idx="0">
                  <c:v>30-39 ετών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Age!$A$2:$A$13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Age!$C$2:$C$13</c:f>
              <c:numCache>
                <c:formatCode>0%</c:formatCode>
                <c:ptCount val="12"/>
                <c:pt idx="0">
                  <c:v>0.2</c:v>
                </c:pt>
                <c:pt idx="1">
                  <c:v>0.4</c:v>
                </c:pt>
                <c:pt idx="2">
                  <c:v>0.8</c:v>
                </c:pt>
                <c:pt idx="3">
                  <c:v>0.2</c:v>
                </c:pt>
                <c:pt idx="4" formatCode="0.00%">
                  <c:v>0.33329999999999999</c:v>
                </c:pt>
                <c:pt idx="5">
                  <c:v>0.6</c:v>
                </c:pt>
                <c:pt idx="6" formatCode="0.00%">
                  <c:v>0.42859999999999998</c:v>
                </c:pt>
                <c:pt idx="7">
                  <c:v>0.4</c:v>
                </c:pt>
                <c:pt idx="8" formatCode="0.00%">
                  <c:v>0.28570000000000001</c:v>
                </c:pt>
                <c:pt idx="9" formatCode="0.00%">
                  <c:v>0.66669999999999996</c:v>
                </c:pt>
                <c:pt idx="10" formatCode="0.00%">
                  <c:v>0.33329999999999999</c:v>
                </c:pt>
                <c:pt idx="11" formatCode="0.00%">
                  <c:v>0.33329999999999999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45-42A3-B317-56AE41C42C3C}"/>
            </c:ext>
          </c:extLst>
        </c:ser>
        <c:ser>
          <c:idx val="1"/>
          <c:order val="1"/>
          <c:tx>
            <c:strRef>
              <c:f>Age!$D$1</c:f>
              <c:strCache>
                <c:ptCount val="1"/>
                <c:pt idx="0">
                  <c:v>40-49 ετών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45-42A3-B317-56AE41C42C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Age!$A$2:$A$13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Age!$D$2:$D$13</c:f>
              <c:numCache>
                <c:formatCode>0%</c:formatCode>
                <c:ptCount val="12"/>
                <c:pt idx="0">
                  <c:v>0.6</c:v>
                </c:pt>
                <c:pt idx="1">
                  <c:v>0.2</c:v>
                </c:pt>
                <c:pt idx="2">
                  <c:v>0</c:v>
                </c:pt>
                <c:pt idx="3">
                  <c:v>0.6</c:v>
                </c:pt>
                <c:pt idx="4" formatCode="0.00%">
                  <c:v>0.33329999999999999</c:v>
                </c:pt>
                <c:pt idx="5">
                  <c:v>0.2</c:v>
                </c:pt>
                <c:pt idx="6" formatCode="0.00%">
                  <c:v>0.28570000000000001</c:v>
                </c:pt>
                <c:pt idx="7">
                  <c:v>0.6</c:v>
                </c:pt>
                <c:pt idx="8" formatCode="0.00%">
                  <c:v>0.57140000000000002</c:v>
                </c:pt>
                <c:pt idx="9" formatCode="0.00%">
                  <c:v>0.33329999999999999</c:v>
                </c:pt>
                <c:pt idx="10" formatCode="0.00%">
                  <c:v>0.66669999999999996</c:v>
                </c:pt>
                <c:pt idx="11" formatCode="0.00%">
                  <c:v>0.66669999999999996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845-42A3-B317-56AE41C42C3C}"/>
            </c:ext>
          </c:extLst>
        </c:ser>
        <c:ser>
          <c:idx val="2"/>
          <c:order val="2"/>
          <c:tx>
            <c:strRef>
              <c:f>Age!$E$1</c:f>
              <c:strCache>
                <c:ptCount val="1"/>
                <c:pt idx="0">
                  <c:v>50-59 ετών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845-42A3-B317-56AE41C42C3C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845-42A3-B317-56AE41C42C3C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45-42A3-B317-56AE41C42C3C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845-42A3-B317-56AE41C42C3C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845-42A3-B317-56AE41C42C3C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845-42A3-B317-56AE41C42C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Age!$A$2:$A$13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Age!$E$2:$E$13</c:f>
              <c:numCache>
                <c:formatCode>0%</c:formatCode>
                <c:ptCount val="12"/>
                <c:pt idx="0">
                  <c:v>0</c:v>
                </c:pt>
                <c:pt idx="1">
                  <c:v>0.2</c:v>
                </c:pt>
                <c:pt idx="2">
                  <c:v>0.2</c:v>
                </c:pt>
                <c:pt idx="3">
                  <c:v>0.2</c:v>
                </c:pt>
                <c:pt idx="4">
                  <c:v>0</c:v>
                </c:pt>
                <c:pt idx="5">
                  <c:v>0.2</c:v>
                </c:pt>
                <c:pt idx="6" formatCode="0.00%">
                  <c:v>0.1429</c:v>
                </c:pt>
                <c:pt idx="7">
                  <c:v>0</c:v>
                </c:pt>
                <c:pt idx="8" formatCode="0.00%">
                  <c:v>0.1429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D845-42A3-B317-56AE41C42C3C}"/>
            </c:ext>
          </c:extLst>
        </c:ser>
        <c:ser>
          <c:idx val="3"/>
          <c:order val="3"/>
          <c:tx>
            <c:strRef>
              <c:f>Age!$F$1</c:f>
              <c:strCache>
                <c:ptCount val="1"/>
                <c:pt idx="0">
                  <c:v>Άνω των 60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845-42A3-B317-56AE41C42C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l-GR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Age!$A$2:$A$13</c:f>
              <c:strCache>
                <c:ptCount val="12"/>
                <c:pt idx="0">
                  <c:v>Ανατολική Μακεδονία και Θράκη</c:v>
                </c:pt>
                <c:pt idx="1">
                  <c:v>Αττική</c:v>
                </c:pt>
                <c:pt idx="2">
                  <c:v>Βόρειο Αιγαίο</c:v>
                </c:pt>
                <c:pt idx="3">
                  <c:v>Δυτική Ελλάδα</c:v>
                </c:pt>
                <c:pt idx="4">
                  <c:v>Δυτική Μακεδονία</c:v>
                </c:pt>
                <c:pt idx="5">
                  <c:v>Ήπειρος</c:v>
                </c:pt>
                <c:pt idx="6">
                  <c:v>Θεσσαλία</c:v>
                </c:pt>
                <c:pt idx="7">
                  <c:v>Κεντρική Μακεδονία</c:v>
                </c:pt>
                <c:pt idx="8">
                  <c:v>Κρήτη</c:v>
                </c:pt>
                <c:pt idx="9">
                  <c:v>Νότιο Αιγαίο</c:v>
                </c:pt>
                <c:pt idx="10">
                  <c:v>Πελοπόννησος</c:v>
                </c:pt>
                <c:pt idx="11">
                  <c:v>Στερεά Ελλάδα</c:v>
                </c:pt>
              </c:strCache>
            </c:strRef>
          </c:cat>
          <c:val>
            <c:numRef>
              <c:f>Age!$F$2:$F$13</c:f>
              <c:numCache>
                <c:formatCode>0%</c:formatCode>
                <c:ptCount val="12"/>
                <c:pt idx="0">
                  <c:v>0</c:v>
                </c:pt>
                <c:pt idx="1">
                  <c:v>0.2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D845-42A3-B317-56AE41C42C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overlap val="100"/>
        <c:axId val="386527728"/>
        <c:axId val="386526608"/>
      </c:barChart>
      <c:catAx>
        <c:axId val="386527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86526608"/>
        <c:crosses val="autoZero"/>
        <c:auto val="1"/>
        <c:lblAlgn val="ctr"/>
        <c:lblOffset val="100"/>
        <c:noMultiLvlLbl val="0"/>
      </c:catAx>
      <c:valAx>
        <c:axId val="38652660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l-GR"/>
          </a:p>
        </c:txPr>
        <c:crossAx val="386527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l-G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aseline="0"/>
      </a:pPr>
      <a:endParaRPr lang="el-G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8DB30B-6524-41EB-A727-65232D641228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7E2A5-D4B2-48B3-ABA0-5705A3343FD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5847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E2A5-D4B2-48B3-ABA0-5705A3343FD5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9282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7E2A5-D4B2-48B3-ABA0-5705A3343FD5}" type="slidenum">
              <a:rPr lang="el-GR" smtClean="0"/>
              <a:t>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62858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49422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05501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49543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40688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83483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617970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43429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6996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06166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37043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47189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F0A1A-16A3-426D-BB9E-E3175E18FA8C}" type="datetimeFigureOut">
              <a:rPr lang="el-GR" smtClean="0"/>
              <a:t>4/7/2019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E82DD-4342-4BEA-A92F-4A2FFBEE83F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22918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chart" Target="../charts/char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17" y="5813425"/>
            <a:ext cx="4869815" cy="104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900" y="925095"/>
            <a:ext cx="4864100" cy="2588895"/>
          </a:xfrm>
          <a:prstGeom prst="rect">
            <a:avLst/>
          </a:prstGeom>
          <a:noFill/>
          <a:effectLst>
            <a:glow>
              <a:schemeClr val="accent1"/>
            </a:glow>
            <a:reflection dir="5400000" sy="-100000" algn="bl" rotWithShape="0"/>
            <a:softEdge rad="127000"/>
          </a:effectLst>
        </p:spPr>
      </p:pic>
      <p:sp>
        <p:nvSpPr>
          <p:cNvPr id="5" name="Rectangle 4"/>
          <p:cNvSpPr/>
          <p:nvPr/>
        </p:nvSpPr>
        <p:spPr>
          <a:xfrm>
            <a:off x="0" y="0"/>
            <a:ext cx="12192000" cy="60007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7317" y="714375"/>
            <a:ext cx="7200583" cy="5099050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sz="3200" b="1" u="sng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rgbClr val="FFC000"/>
                  </a:solidFill>
                </a:uFill>
              </a:rPr>
              <a:t>ΠΑΡΑΡΤΗΜΑ </a:t>
            </a:r>
            <a:r>
              <a:rPr lang="el-GR" sz="3200" b="1" u="sng" dirty="0">
                <a:solidFill>
                  <a:schemeClr val="tx1">
                    <a:lumMod val="65000"/>
                    <a:lumOff val="35000"/>
                  </a:schemeClr>
                </a:solidFill>
                <a:uFill>
                  <a:solidFill>
                    <a:srgbClr val="FFC000"/>
                  </a:solidFill>
                </a:uFill>
              </a:rPr>
              <a:t>Α</a:t>
            </a:r>
          </a:p>
          <a:p>
            <a:r>
              <a:rPr lang="el-GR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στο πλαίσιο του Έργου:</a:t>
            </a:r>
            <a:endParaRPr lang="el-GR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l-GR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«Μελέτη αξιολόγησης της λειτουργίας των δομών υποστήριξης γυναικών θυμάτων βίας στα ΠΕΠ και στο ΕΠ ΜΔΤ» </a:t>
            </a:r>
            <a:endParaRPr lang="el-GR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7" name="Picture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9950" y="6016624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117871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00000000-0008-0000-07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5313617"/>
              </p:ext>
            </p:extLst>
          </p:nvPr>
        </p:nvGraphicFramePr>
        <p:xfrm>
          <a:off x="0" y="1157288"/>
          <a:ext cx="12192000" cy="5700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Ειδικότητα στελέχους</a:t>
            </a:r>
          </a:p>
        </p:txBody>
      </p:sp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53597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9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4660057"/>
              </p:ext>
            </p:extLst>
          </p:nvPr>
        </p:nvGraphicFramePr>
        <p:xfrm>
          <a:off x="0" y="1157287"/>
          <a:ext cx="11901488" cy="5700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Πόσα έτη εργάζεστε στον φορέα;</a:t>
            </a:r>
            <a:endParaRPr lang="el-GR" sz="360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29241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4" y="1571624"/>
            <a:ext cx="2443162" cy="1785937"/>
          </a:xfrm>
          <a:prstGeom prst="rect">
            <a:avLst/>
          </a:prstGeom>
          <a:noFill/>
          <a:effectLst>
            <a:reflection stA="70000" dir="5400000" sy="-100000" algn="bl" rotWithShape="0"/>
            <a:softEdge rad="63500"/>
          </a:effectLst>
          <a:scene3d>
            <a:camera prst="perspectiveContrastingRightFacing"/>
            <a:lightRig rig="threePt" dir="t"/>
          </a:scene3d>
        </p:spPr>
      </p:pic>
      <p:sp>
        <p:nvSpPr>
          <p:cNvPr id="5" name="Rounded Rectangle 4"/>
          <p:cNvSpPr/>
          <p:nvPr/>
        </p:nvSpPr>
        <p:spPr>
          <a:xfrm>
            <a:off x="1166812" y="1378742"/>
            <a:ext cx="9744075" cy="372189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l-GR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8264" y="1572025"/>
            <a:ext cx="60719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ΜΕΡΟΣ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A2:</a:t>
            </a:r>
          </a:p>
          <a:p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Στελέχη Ξενώνων Φιλοξενίας</a:t>
            </a: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85" y="5813425"/>
            <a:ext cx="4869815" cy="104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7415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54484DC-0829-4517-9C70-F66975B5EA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852334"/>
              </p:ext>
            </p:extLst>
          </p:nvPr>
        </p:nvGraphicFramePr>
        <p:xfrm>
          <a:off x="0" y="-11652"/>
          <a:ext cx="12192000" cy="686965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728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5677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lang="el-GR" sz="28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                                  </a:t>
                      </a:r>
                      <a:r>
                        <a:rPr lang="el-GR" sz="2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Ταυτότητα της Έρευνας Στελεχών ΞΦ</a:t>
                      </a:r>
                      <a:endParaRPr kumimoji="0" lang="el-GR" sz="2800" b="1" i="1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endParaRPr kumimoji="0" lang="el-G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Επωνυμία Εταιρείας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CMT </a:t>
                      </a: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ΠΡΟΟΠΤΙΚΗ Ε.Π.Ε.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                        </a:t>
                      </a:r>
                      <a:endParaRPr kumimoji="0" lang="el-G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2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Επωνυμία όνομα Εντολέα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Ειδική Υπηρεσία Συντονισμού και Παρακολούθησης Δράσεων Ευρωπαϊκού Κοινωνικού Ταμείου (ΕΥΣΕΚΤ) 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14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Σκοπός της έρευνας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Αντικείμενο του </a:t>
                      </a:r>
                      <a:r>
                        <a:rPr kumimoji="0" lang="el-GR" sz="11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αξιολογητικού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έργου είναι η ενδιάμεση αξιολόγηση των δομών υποστήριξης γυναικών, η οποία αφορά στο ενδιάμεσο διάστημα λειτουργίας τους κατά την τρέχουσα προγραμματική περίοδο (1/12/2015-31/12/2018) με στόχο τη βελτίωση του παραγόμενου έργου.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Οι ειδικοί στόχοι του έργου της αξιολόγησης είναι: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αποτίμηση της αποτελεσματικότητας, αποδοτικότητας και του τρόπου λειτουργίας και παροχής υπηρεσιών των δομών ΠΕΠ,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ανίχνευση τυχόν αστοχιών, προβλημάτων και ελλείψεων αναφορικά με το νέο σχεδιασμό και την υλοποίηση των δράσεων,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παροχή προτάσεων περί διορθωτικών κινήσεων εάν χρειαστεί, ή προτάσεων βελτίωσης του τρόπου υλοποίησης των δράσεων αυτών ή αντίστοιχων στο μέλλον,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 Ειδικότεροι στόχοι της συγκεκριμένης έρευνας ήταν οι εξής: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Διερεύνηση των τρόπων λειτουργίας των Ξενώνων Φιλοξενίας,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των  υπηρεσιών που παρέχονται στα Στελέχη Ξενώνων Φιλοξενίας, καθώς και 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παροχή υπηρεσιών από τα Στελέχη των Ξενώνων Φιλοξενίας στις Ωφελούμενες και τα παιδιά τους.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l-GR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endParaRPr kumimoji="0" lang="el-GR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Ιδιαίτερα χαρακτηριστικά δείγματος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Στελέχη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Ξενώνων Φιλοξενίας που εργάζονται στις δομές είτε στην τελευταία είτε στις δύο προηγούμενες προγραμματικές περιόδους.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Μέγεθος δείγματος/ γεωγραφική κάλυψη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Το εύρος των δομών καλύπτει 13 περιφέρειες ανά  την επικράτεια.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Χρονικό διάστημα συλλογής στοιχείων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23/04/2019 έως και 31/05/2019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3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Μέθοδος δειγματοληψίας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Επιλέχθηκαν όλα τα Στελέχη των Ξενώνων Φιλοξενίας και απαντήθηκαν 56 ερωτηματολόγια.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087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Μέθοδος συλλογής στοιχείων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συλλογή των στοιχείων έγινε διαδικτυακά με τη χρήση ηλεκτρονικού ερωτηματολογίου, το οποίο ήταν διαθέσιμο στον ηλεκτρονικό σύνδεσμο 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	http://survey.artius.gr/index.php/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264445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?lang=el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. 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πρόσβαση στο ερωτηματολόγιο γινόταν μέσω μοναδικών κωδικών, οι οποίοι απεστάλησαν σε σφραγισμένους φακέλους με ταχεία ταχυδρομική αποστολή (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Courier)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σε κάθε εκπρόσωπο του φορέα. Η μέθοδος αυτή, διασφάλιζε το απόρρητο της όλης διαδικασίας, καθώς επίσης και την ανωνυμία και εμπιστευτικότητα των </a:t>
                      </a:r>
                      <a:r>
                        <a:rPr kumimoji="0" lang="el-GR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συλλεχθέντων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στοιχείων. Η όλη διαδικασία της συλλογής στοιχείων υποστηρίχθηκε από τη λειτουργία 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Help Desk.</a:t>
                      </a:r>
                      <a:endParaRPr kumimoji="0" lang="el-G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B2C87F18-88CE-45A6-92ED-CA2B5754421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87A4F4E1-98BC-428C-9C80-9D5400B591E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0137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1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3104392"/>
              </p:ext>
            </p:extLst>
          </p:nvPr>
        </p:nvGraphicFramePr>
        <p:xfrm>
          <a:off x="154545" y="1236373"/>
          <a:ext cx="11848565" cy="5460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-23813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          Σημειώστε το Φύλο σας</a:t>
            </a:r>
          </a:p>
        </p:txBody>
      </p:sp>
    </p:spTree>
    <p:extLst>
      <p:ext uri="{BB962C8B-B14F-4D97-AF65-F5344CB8AC3E}">
        <p14:creationId xmlns:p14="http://schemas.microsoft.com/office/powerpoint/2010/main" val="6445857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5116157"/>
              </p:ext>
            </p:extLst>
          </p:nvPr>
        </p:nvGraphicFramePr>
        <p:xfrm>
          <a:off x="0" y="906780"/>
          <a:ext cx="11930063" cy="5836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0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Σημειώστε την Ηλικία σας</a:t>
            </a:r>
          </a:p>
        </p:txBody>
      </p:sp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764934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4">
            <a:extLst>
              <a:ext uri="{FF2B5EF4-FFF2-40B4-BE49-F238E27FC236}">
                <a16:creationId xmlns:a16="http://schemas.microsoft.com/office/drawing/2014/main" id="{00000000-0008-0000-0200-00000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3407006"/>
              </p:ext>
            </p:extLst>
          </p:nvPr>
        </p:nvGraphicFramePr>
        <p:xfrm>
          <a:off x="0" y="1023936"/>
          <a:ext cx="12192000" cy="57054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0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Εκπαιδευτικό επίπεδο</a:t>
            </a:r>
          </a:p>
        </p:txBody>
      </p:sp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7638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4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0914384"/>
              </p:ext>
            </p:extLst>
          </p:nvPr>
        </p:nvGraphicFramePr>
        <p:xfrm>
          <a:off x="0" y="1023937"/>
          <a:ext cx="12030076" cy="583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Φορέας που εκπροσωπείτε</a:t>
            </a: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;</a:t>
            </a:r>
            <a:endParaRPr lang="el-GR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90075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489987"/>
              </p:ext>
            </p:extLst>
          </p:nvPr>
        </p:nvGraphicFramePr>
        <p:xfrm>
          <a:off x="0" y="1023937"/>
          <a:ext cx="12191999" cy="583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Ιδιότητα στελέχους</a:t>
            </a:r>
          </a:p>
        </p:txBody>
      </p:sp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05066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3">
            <a:extLst>
              <a:ext uri="{FF2B5EF4-FFF2-40B4-BE49-F238E27FC236}">
                <a16:creationId xmlns:a16="http://schemas.microsoft.com/office/drawing/2014/main" id="{00000000-0008-0000-0700-000004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5344631"/>
              </p:ext>
            </p:extLst>
          </p:nvPr>
        </p:nvGraphicFramePr>
        <p:xfrm>
          <a:off x="0" y="1023936"/>
          <a:ext cx="12192000" cy="583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angle 3"/>
          <p:cNvSpPr/>
          <p:nvPr/>
        </p:nvSpPr>
        <p:spPr>
          <a:xfrm>
            <a:off x="0" y="0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Πόσα έτη εργάζεστε στον φορέα;</a:t>
            </a:r>
            <a:endParaRPr lang="el-GR" sz="360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647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638A896-4BDB-4740-8759-5FD30A5113DA}"/>
              </a:ext>
            </a:extLst>
          </p:cNvPr>
          <p:cNvSpPr/>
          <p:nvPr/>
        </p:nvSpPr>
        <p:spPr>
          <a:xfrm>
            <a:off x="1166812" y="1378742"/>
            <a:ext cx="9744075" cy="372189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l-GR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CFC02C34-DEDB-41D7-88E8-89654878A5C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85" y="5813425"/>
            <a:ext cx="4869815" cy="104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0434B593-D173-4A94-BD6A-76396EC17737}"/>
              </a:ext>
            </a:extLst>
          </p:cNvPr>
          <p:cNvPicPr/>
          <p:nvPr/>
        </p:nvPicPr>
        <p:blipFill>
          <a:blip r:embed="rId3"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184" y="1571624"/>
            <a:ext cx="2443162" cy="1785937"/>
          </a:xfrm>
          <a:prstGeom prst="rect">
            <a:avLst/>
          </a:prstGeom>
          <a:noFill/>
          <a:effectLst>
            <a:reflection stA="70000" dir="5400000" sy="-100000" algn="bl" rotWithShape="0"/>
            <a:softEdge rad="63500"/>
          </a:effectLst>
          <a:scene3d>
            <a:camera prst="perspectiveContrastingRightFacing"/>
            <a:lightRig rig="threePt" dir="t"/>
          </a:scene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E1E732F-D474-4535-B1C7-908CEA92A6D9}"/>
              </a:ext>
            </a:extLst>
          </p:cNvPr>
          <p:cNvSpPr txBox="1"/>
          <p:nvPr/>
        </p:nvSpPr>
        <p:spPr>
          <a:xfrm>
            <a:off x="4323958" y="1571900"/>
            <a:ext cx="579658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ΜΕΡΟΣ </a:t>
            </a:r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A:</a:t>
            </a:r>
          </a:p>
          <a:p>
            <a:r>
              <a:rPr lang="el-GR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Στελέχη και Μέλη ΟΔΕ</a:t>
            </a:r>
          </a:p>
          <a:p>
            <a:endParaRPr lang="el-GR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B90E60E-956C-4D77-80E4-CE093F40AD8A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92449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4" y="1571624"/>
            <a:ext cx="2443162" cy="1785937"/>
          </a:xfrm>
          <a:prstGeom prst="rect">
            <a:avLst/>
          </a:prstGeom>
          <a:noFill/>
          <a:effectLst>
            <a:reflection stA="70000" dir="5400000" sy="-100000" algn="bl" rotWithShape="0"/>
            <a:softEdge rad="63500"/>
          </a:effectLst>
          <a:scene3d>
            <a:camera prst="perspectiveContrastingRightFacing"/>
            <a:lightRig rig="threePt" dir="t"/>
          </a:scene3d>
        </p:spPr>
      </p:pic>
      <p:sp>
        <p:nvSpPr>
          <p:cNvPr id="5" name="Rounded Rectangle 4"/>
          <p:cNvSpPr/>
          <p:nvPr/>
        </p:nvSpPr>
        <p:spPr>
          <a:xfrm>
            <a:off x="1166812" y="1378742"/>
            <a:ext cx="9744075" cy="372189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l-GR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8264" y="1572025"/>
            <a:ext cx="60719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ΜΕΡΟΣ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A3:</a:t>
            </a:r>
          </a:p>
          <a:p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Ομάδα Διοίκησης Έργου (ΟΔΕ)</a:t>
            </a: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85" y="5813425"/>
            <a:ext cx="4869815" cy="104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16018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7ECEB92-A7F6-4748-B67F-6A63F0BE1EB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D6F7356-3C2D-4FFC-B25D-2BAA2D4F499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CA689E9A-D21B-4EF3-AC8D-5EC491B37B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722752"/>
              </p:ext>
            </p:extLst>
          </p:nvPr>
        </p:nvGraphicFramePr>
        <p:xfrm>
          <a:off x="0" y="-11652"/>
          <a:ext cx="12192000" cy="686965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728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5677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lang="el-GR" sz="28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                                  </a:t>
                      </a:r>
                      <a:r>
                        <a:rPr lang="el-GR" sz="2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Ταυτότητα της Έρευνας μελών ΟΔΕ</a:t>
                      </a:r>
                      <a:endParaRPr kumimoji="0" lang="el-GR" sz="2800" b="1" i="1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endParaRPr kumimoji="0" lang="el-G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Επωνυμία Εταιρείας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CMT </a:t>
                      </a: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ΠΡΟΟΠΤΙΚΗ Ε.Π.Ε.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                        </a:t>
                      </a:r>
                      <a:endParaRPr kumimoji="0" lang="el-G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2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Επωνυμία όνομα Εντολέα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Ειδική Υπηρεσία Συντονισμού και Παρακολούθησης Δράσεων Ευρωπαϊκού Κοινωνικού Ταμείου (ΕΥΣΕΚΤ) 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14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Σκοπός της έρευνας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Αντικείμενο του </a:t>
                      </a:r>
                      <a:r>
                        <a:rPr kumimoji="0" lang="el-GR" sz="11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αξιολογητικού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έργου είναι η ενδιάμεση αξιολόγηση των δομών υποστήριξης γυναικών, η οποία αφορά στο ενδιάμεσο διάστημα λειτουργίας τους κατά την τρέχουσα προγραμματική περίοδο (1/12/2015-31/12/2018) με στόχο τη βελτίωση του παραγόμενου έργου.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Οι ειδικοί στόχοι του έργου της αξιολόγησης είναι: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αποτίμηση της αποτελεσματικότητας, αποδοτικότητας και του τρόπου λειτουργίας και παροχής υπηρεσιών των δομών ΠΕΠ,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ανίχνευση τυχόν αστοχιών, προβλημάτων και ελλείψεων αναφορικά με το νέο σχεδιασμό και την υλοποίηση των δράσεων,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παροχή προτάσεων περί διορθωτικών κινήσεων εάν χρειαστεί, ή προτάσεων βελτίωσης του τρόπου υλοποίησης των δράσεων αυτών ή αντίστοιχων στο μέλλον,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 Ειδικότεροι στόχοι της συγκεκριμένης έρευνας ήταν οι εξής: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Διερεύνηση του ρόλου των μελών ΟΔΕ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Ιδιαίτερα χαρακτηριστικά δείγματος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Μέλη ΟΔΕ.</a:t>
                      </a:r>
                      <a:endParaRPr kumimoji="0" lang="el-G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highlight>
                          <a:srgbClr val="FFFF00"/>
                        </a:highlight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Μέγεθος δείγματος/ γεωγραφική κάλυψη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Το εύρος των δομών καλύπτει 13 περιφέρειες ανά  την επικράτεια.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Χρονικό διάστημα συλλογής στοιχείων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23/04/2019 έως και 31/05/2019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3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Μέθοδος δειγματοληψίας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Επιλέχθηκαν όλα τα μέλη ΟΔΕ και απαντήθηκαν 61 ερωτηματολόγια.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087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Μέθοδος συλλογής στοιχείων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συλλογή των στοιχείων έγινε διαδικτυακά με τη χρήση ηλεκτρονικού ερωτηματολογίου, το οποίο ήταν διαθέσιμο στον ηλεκτρονικό σύνδεσμο 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	http://survey.artius.gr/index.php/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393719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?lang=el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. 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πρόσβαση στο ερωτηματολόγιο γινόταν μέσω μοναδικών κωδικών, οι οποίοι απεστάλησαν σε σφραγισμένους φακέλους  με ταχεία ταχυδρομική αποστολή (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Courier)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σε κάθε εκπρόσωπο του φορέα. Η μέθοδος αυτή, διασφάλιζε το απόρρητο της όλης διαδικασίας, καθώς επίσης και την ανωνυμία και εμπιστευτικότητα των </a:t>
                      </a:r>
                      <a:r>
                        <a:rPr kumimoji="0" lang="el-GR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συλλεχθέντων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στοιχείων. Η όλη διαδικασία της συλλογής στοιχείων υποστηρίχθηκε από τη λειτουργία 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Help Desk.</a:t>
                      </a:r>
                      <a:endParaRPr kumimoji="0" lang="el-G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62397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2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2881849"/>
              </p:ext>
            </p:extLst>
          </p:nvPr>
        </p:nvGraphicFramePr>
        <p:xfrm>
          <a:off x="-1" y="1143000"/>
          <a:ext cx="12192001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        Σε τι είδους δομή υπάγεστε;</a:t>
            </a:r>
            <a:endParaRPr lang="el-GR" sz="3600" dirty="0">
              <a:solidFill>
                <a:schemeClr val="tx1">
                  <a:lumMod val="65000"/>
                  <a:lumOff val="3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93199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2020389"/>
              </p:ext>
            </p:extLst>
          </p:nvPr>
        </p:nvGraphicFramePr>
        <p:xfrm>
          <a:off x="0" y="1023936"/>
          <a:ext cx="12192000" cy="583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5977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el-GR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Microsoft Sans Serif" panose="020B0604020202020204" pitchFamily="34" charset="0"/>
              </a:rPr>
              <a:t>Θέση στο διοικητικό έργο</a:t>
            </a:r>
            <a:endParaRPr lang="el-GR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7441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4" y="1571624"/>
            <a:ext cx="2443162" cy="1785937"/>
          </a:xfrm>
          <a:prstGeom prst="rect">
            <a:avLst/>
          </a:prstGeom>
          <a:noFill/>
          <a:effectLst>
            <a:reflection stA="70000" dir="5400000" sy="-100000" algn="bl" rotWithShape="0"/>
            <a:softEdge rad="63500"/>
          </a:effectLst>
          <a:scene3d>
            <a:camera prst="perspectiveContrastingRightFacing"/>
            <a:lightRig rig="threePt" dir="t"/>
          </a:scene3d>
        </p:spPr>
      </p:pic>
      <p:sp>
        <p:nvSpPr>
          <p:cNvPr id="5" name="Rounded Rectangle 4"/>
          <p:cNvSpPr/>
          <p:nvPr/>
        </p:nvSpPr>
        <p:spPr>
          <a:xfrm>
            <a:off x="1166812" y="1378742"/>
            <a:ext cx="9744075" cy="372189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l-GR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8264" y="1572025"/>
            <a:ext cx="60719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ΜΕΡΟΣ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B:</a:t>
            </a:r>
          </a:p>
          <a:p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Ωφελούμενες</a:t>
            </a: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85" y="5813425"/>
            <a:ext cx="4869815" cy="104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26641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Γράφημα 1">
            <a:extLst>
              <a:ext uri="{FF2B5EF4-FFF2-40B4-BE49-F238E27FC236}">
                <a16:creationId xmlns:a16="http://schemas.microsoft.com/office/drawing/2014/main" id="{69E084A7-47C4-4DF1-8387-D5B2016AA281}"/>
              </a:ext>
            </a:extLst>
          </p:cNvPr>
          <p:cNvGraphicFramePr>
            <a:graphicFrameLocks/>
          </p:cNvGraphicFramePr>
          <p:nvPr/>
        </p:nvGraphicFramePr>
        <p:xfrm>
          <a:off x="5929314" y="1138236"/>
          <a:ext cx="6262686" cy="5719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36296" y="1138238"/>
          <a:ext cx="6550241" cy="5719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Picture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Χαρακτηριστικά δειγματοληψίας</a:t>
            </a:r>
          </a:p>
        </p:txBody>
      </p:sp>
    </p:spTree>
    <p:extLst>
      <p:ext uri="{BB962C8B-B14F-4D97-AF65-F5344CB8AC3E}">
        <p14:creationId xmlns:p14="http://schemas.microsoft.com/office/powerpoint/2010/main" val="1281406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7191181"/>
              </p:ext>
            </p:extLst>
          </p:nvPr>
        </p:nvGraphicFramePr>
        <p:xfrm>
          <a:off x="328612" y="1171575"/>
          <a:ext cx="11630025" cy="5543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/>
          <p:cNvSpPr/>
          <p:nvPr/>
        </p:nvSpPr>
        <p:spPr>
          <a:xfrm>
            <a:off x="0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Χαρακτηριστικά δειγματοληψίας</a:t>
            </a:r>
          </a:p>
        </p:txBody>
      </p:sp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09665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4" y="1571624"/>
            <a:ext cx="2443162" cy="1785937"/>
          </a:xfrm>
          <a:prstGeom prst="rect">
            <a:avLst/>
          </a:prstGeom>
          <a:noFill/>
          <a:effectLst>
            <a:reflection stA="70000" dir="5400000" sy="-100000" algn="bl" rotWithShape="0"/>
            <a:softEdge rad="63500"/>
          </a:effectLst>
          <a:scene3d>
            <a:camera prst="perspectiveContrastingRightFacing"/>
            <a:lightRig rig="threePt" dir="t"/>
          </a:scene3d>
        </p:spPr>
      </p:pic>
      <p:sp>
        <p:nvSpPr>
          <p:cNvPr id="5" name="Rounded Rectangle 4"/>
          <p:cNvSpPr/>
          <p:nvPr/>
        </p:nvSpPr>
        <p:spPr>
          <a:xfrm>
            <a:off x="1166812" y="1378742"/>
            <a:ext cx="9744075" cy="372189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l-GR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8264" y="1572025"/>
            <a:ext cx="60719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ΜΕΡΟΣ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</a:p>
          <a:p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Ωφελούμενες Συμβουλευτικών Κέντρων</a:t>
            </a: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85" y="5813425"/>
            <a:ext cx="4869815" cy="104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47609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32722282-19D1-44C2-B3E7-A8AA5F48EA5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D94144C-94BE-471F-AE44-E3329C84CED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7ED0E065-C9BE-4009-BC09-461057737A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512569"/>
              </p:ext>
            </p:extLst>
          </p:nvPr>
        </p:nvGraphicFramePr>
        <p:xfrm>
          <a:off x="0" y="-11652"/>
          <a:ext cx="12192000" cy="686965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728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5677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lang="el-GR" sz="28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                           </a:t>
                      </a:r>
                      <a:r>
                        <a:rPr lang="el-GR" sz="2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Ταυτότητα της Έρευνας Ωφελούμενων ΣΚ</a:t>
                      </a:r>
                      <a:endParaRPr kumimoji="0" lang="el-GR" sz="2800" b="1" i="1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endParaRPr kumimoji="0" lang="el-G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Επωνυμία Εταιρείας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CMT </a:t>
                      </a: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ΠΡΟΟΠΤΙΚΗ Ε.Π.Ε.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                        </a:t>
                      </a:r>
                      <a:endParaRPr kumimoji="0" lang="el-G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2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Επωνυμία όνομα Εντολέα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Ειδική Υπηρεσία Συντονισμού και Παρακολούθησης Δράσεων Ευρωπαϊκού Κοινωνικού Ταμείου (ΕΥΣΕΚΤ) 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14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Σκοπός της έρευνας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Αντικείμενο του </a:t>
                      </a:r>
                      <a:r>
                        <a:rPr kumimoji="0" lang="el-GR" sz="11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αξιολογητικού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έργου είναι η ενδιάμεση αξιολόγηση των δομών υποστήριξης γυναικών, η οποία αφορά στο ενδιάμεσο διάστημα λειτουργίας τους κατά την τρέχουσα προγραμματική περίοδο (1/12/2015-31/12/2018) με στόχο τη βελτίωση του παραγόμενου έργου.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Οι ειδικοί στόχοι του έργου της αξιολόγησης είναι: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αξιολόγηση του σχεδιασμού των πράξεων στην προγραμματική περίοδο 2014-2020,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αποτίμηση της αποτελεσματικότητας, αποδοτικότητας και του τρόπου λειτουργίας και παροχής υπηρεσιών των δομών ΠΕΠ,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ανίχνευση τυχόν αστοχιών, προβλημάτων και ελλείψεων αναφορικά με το νέο σχεδιασμό και την υλοποίηση των δράσεων,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παροχή προτάσεων περί διορθωτικών κινήσεων εάν χρειαστεί, ή προτάσεων βελτίωσης του τρόπου υλοποίησης των δράσεων αυτών ή αντίστοιχων στο μέλλον,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αξιολόγηση των αποτελεσμάτων των δράσεων ως προς τις ωφελούμενες γυναίκες,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 Ειδικότεροι στόχοι της συγκεκριμένης έρευνας ήταν οι εξής: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Διερεύνηση των παρεχόμενων υπηρεσιών των Συμβουλευτικών Κέντρων στις Ωφελούμενες,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του βαθμού ικανοποίησης των Ωφελούμενων από τις παρεχόμενες υπηρεσίες και τα Στελέχη, καθώς και 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Τη συνολική εμπειρία των Ωφελούμενων από τα Συμβουλευτικά κέντρα.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Ιδιαίτερα χαρακτηριστικά δείγματος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Ωφελούμενες Συμβουλευτικών Κέντρων.</a:t>
                      </a:r>
                      <a:endParaRPr kumimoji="0" lang="el-G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Μέγεθος δείγματος/ γεωγραφική κάλυψη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Συμμετείχαν 36 Συμβουλευτικά Κέντρα. Το εύρος των δομών καλύπτει 13 περιφέρειες ανά  την επικράτεια.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Χρονικό διάστημα συλλογής στοιχείων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16/05/2019 έως και 26/06/2019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3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Μέθοδος δειγματοληψίας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επιλογή των φορέων έγινε με </a:t>
                      </a:r>
                      <a:r>
                        <a:rPr kumimoji="0" lang="el-GR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στρωματοποιημένη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δειγματοληψία, έτσι ώστε αυτοί να εκπροσωπούνται αναλογικά, βάση της γεωγραφικής θέσης των δομών. Απαντήθηκαν 170 ερωτηματολόγια συνολικά.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087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Μέθοδος συλλογής στοιχείων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συλλογή των στοιχείων έγινε με ταχεία ταχυδρομική αποστολή έντυπων ερωτηματολογίων (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Courier)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. Τα ερωτηματολόγια μεταφράστηκαν και στάλθηκαν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σε 4 γλώσσες (Ελληνικά, Αλβανικά, Αραβικά, Φαρσί) στις δομές. Τα ερωτηματολόγια μετά την συμπλήρωση τους από τις Ωφελούμενες, σφραγίστηκαν από τις ίδιες τις Ωφελούμενες και στάλθηκαν πίσω στα γραφεία της 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CMT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ΠΡΟΟΠΤΙΚΗ Ε.Π.Ε. .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μέθοδος αυτή, διασφάλιζε το απόρρητο της όλης διαδικασίας, καθώς επίσης και την ανωνυμία και εμπιστευτικότητα των </a:t>
                      </a:r>
                      <a:r>
                        <a:rPr kumimoji="0" lang="el-GR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συλλεχθέντων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στοιχείων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                  </a:t>
                      </a:r>
                      <a:endParaRPr kumimoji="0" lang="el-G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82533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Γράφημα 1">
            <a:extLst>
              <a:ext uri="{FF2B5EF4-FFF2-40B4-BE49-F238E27FC236}">
                <a16:creationId xmlns:a16="http://schemas.microsoft.com/office/drawing/2014/main" id="{119D3F3B-F4BF-4845-B50E-F3019C190C8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7500393"/>
              </p:ext>
            </p:extLst>
          </p:nvPr>
        </p:nvGraphicFramePr>
        <p:xfrm>
          <a:off x="100012" y="1023936"/>
          <a:ext cx="12091987" cy="583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Σημειώστε την Ηλικία σας</a:t>
            </a:r>
          </a:p>
        </p:txBody>
      </p:sp>
    </p:spTree>
    <p:extLst>
      <p:ext uri="{BB962C8B-B14F-4D97-AF65-F5344CB8AC3E}">
        <p14:creationId xmlns:p14="http://schemas.microsoft.com/office/powerpoint/2010/main" val="1671535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162E0404-5E96-4C40-8BA8-A73EF53670D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Γράφημα 1">
            <a:extLst>
              <a:ext uri="{FF2B5EF4-FFF2-40B4-BE49-F238E27FC236}">
                <a16:creationId xmlns:a16="http://schemas.microsoft.com/office/drawing/2014/main" id="{25B733C9-F6AF-4C1A-B35D-F4434F51D35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8024096"/>
              </p:ext>
            </p:extLst>
          </p:nvPr>
        </p:nvGraphicFramePr>
        <p:xfrm>
          <a:off x="196645" y="1023936"/>
          <a:ext cx="11995355" cy="5683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5">
            <a:extLst>
              <a:ext uri="{FF2B5EF4-FFF2-40B4-BE49-F238E27FC236}">
                <a16:creationId xmlns:a16="http://schemas.microsoft.com/office/drawing/2014/main" id="{91230C5A-AB26-4478-AF5E-F458FBBED182}"/>
              </a:ext>
            </a:extLst>
          </p:cNvPr>
          <p:cNvSpPr/>
          <p:nvPr/>
        </p:nvSpPr>
        <p:spPr>
          <a:xfrm>
            <a:off x="0" y="0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Χαρακτηριστικά δειγματοληψίας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939FD84-7A3D-49E3-B99D-237EC43D0565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489129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Γράφημα 1">
            <a:extLst>
              <a:ext uri="{FF2B5EF4-FFF2-40B4-BE49-F238E27FC236}">
                <a16:creationId xmlns:a16="http://schemas.microsoft.com/office/drawing/2014/main" id="{CA74C880-D7DE-48C0-87F4-AFD55AEF3DB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019021"/>
              </p:ext>
            </p:extLst>
          </p:nvPr>
        </p:nvGraphicFramePr>
        <p:xfrm>
          <a:off x="-1" y="1143000"/>
          <a:ext cx="12087225" cy="5586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Οικογενειακή κατάσταση</a:t>
            </a:r>
          </a:p>
        </p:txBody>
      </p:sp>
    </p:spTree>
    <p:extLst>
      <p:ext uri="{BB962C8B-B14F-4D97-AF65-F5344CB8AC3E}">
        <p14:creationId xmlns:p14="http://schemas.microsoft.com/office/powerpoint/2010/main" val="9682703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4" y="1571624"/>
            <a:ext cx="2443162" cy="1785937"/>
          </a:xfrm>
          <a:prstGeom prst="rect">
            <a:avLst/>
          </a:prstGeom>
          <a:noFill/>
          <a:effectLst>
            <a:reflection stA="70000" dir="5400000" sy="-100000" algn="bl" rotWithShape="0"/>
            <a:softEdge rad="63500"/>
          </a:effectLst>
          <a:scene3d>
            <a:camera prst="perspectiveContrastingRightFacing"/>
            <a:lightRig rig="threePt" dir="t"/>
          </a:scene3d>
        </p:spPr>
      </p:pic>
      <p:sp>
        <p:nvSpPr>
          <p:cNvPr id="5" name="Rounded Rectangle 4"/>
          <p:cNvSpPr/>
          <p:nvPr/>
        </p:nvSpPr>
        <p:spPr>
          <a:xfrm>
            <a:off x="1166812" y="1378742"/>
            <a:ext cx="9744075" cy="372189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l-GR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8264" y="1572025"/>
            <a:ext cx="60719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ΜΕΡΟΣ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</a:p>
          <a:p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Ωφελούμενες Ξενώνων Φιλοξενίας</a:t>
            </a: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85" y="5813425"/>
            <a:ext cx="4869815" cy="104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74060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32722282-19D1-44C2-B3E7-A8AA5F48EA5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D94144C-94BE-471F-AE44-E3329C84CED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7ED0E065-C9BE-4009-BC09-461057737A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680168"/>
              </p:ext>
            </p:extLst>
          </p:nvPr>
        </p:nvGraphicFramePr>
        <p:xfrm>
          <a:off x="0" y="-11652"/>
          <a:ext cx="12192000" cy="696645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728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5677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lang="el-GR" sz="28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                           </a:t>
                      </a:r>
                      <a:r>
                        <a:rPr lang="el-GR" sz="2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Ταυτότητα της Έρευνας Ωφελούμενων ΞΦ</a:t>
                      </a:r>
                      <a:endParaRPr kumimoji="0" lang="el-GR" sz="2800" b="1" i="1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endParaRPr kumimoji="0" lang="el-G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Επωνυμία Εταιρείας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CMT </a:t>
                      </a: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ΠΡΟΟΠΤΙΚΗ Ε.Π.Ε.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                        </a:t>
                      </a:r>
                      <a:endParaRPr kumimoji="0" lang="el-G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2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Επωνυμία όνομα Εντολέα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Ειδική Υπηρεσία Συντονισμού και Παρακολούθησης Δράσεων Ευρωπαϊκού Κοινωνικού Ταμείου (ΕΥΣΕΚΤ) 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14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Σκοπός της έρευνας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Αντικείμενο του </a:t>
                      </a:r>
                      <a:r>
                        <a:rPr kumimoji="0" lang="el-GR" sz="11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αξιολογητικού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έργου είναι η ενδιάμεση αξιολόγηση των δομών υποστήριξης γυναικών, η οποία αφορά στο ενδιάμεσο διάστημα λειτουργίας τους κατά την τρέχουσα προγραμματική περίοδο (1/12/2015-31/12/2018) με στόχο τη βελτίωση του παραγόμενου έργου.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Οι ειδικοί στόχοι του έργου της αξιολόγησης είναι: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αξιολόγηση του σχεδιασμού των πράξεων στην προγραμματική περίοδο 2014-2020,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αποτίμηση της αποτελεσματικότητας, αποδοτικότητας και του τρόπου λειτουργίας και παροχής υπηρεσιών των δομών ΠΕΠ,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ανίχνευση τυχόν αστοχιών, προβλημάτων και ελλείψεων αναφορικά με το νέο σχεδιασμό και την υλοποίηση των δράσεων,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παροχή προτάσεων περί διορθωτικών κινήσεων εάν χρειαστεί, ή προτάσεων βελτίωσης του τρόπου υλοποίησης των δράσεων αυτών ή αντίστοιχων στο μέλλον,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αξιολόγηση των αποτελεσμάτων των δράσεων ως προς τις ωφελούμενες γυναίκες,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 Ειδικότεροι στόχοι της συγκεκριμένης έρευνας ήταν οι εξής: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Διερεύνηση των παρεχόμενων υπηρεσιών των Ξενώνων Φιλοξενίας στις Ωφελούμενες,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του βαθμού ικανοποίησης των Ωφελούμενων από τις παρεχόμενες υπηρεσίες και τα Στελέχη, καθώς και 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Τη συνολική εμπειρία των Ωφελούμενων από τους Ξενώνες Φιλοξενίας.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l-GR" sz="11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Ιδιαίτερα χαρακτηριστικά δείγματος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Ωφελούμενες Ξενώνων Φιλοξενίας.</a:t>
                      </a:r>
                      <a:endParaRPr kumimoji="0" lang="el-G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Μέγεθος δείγματος/ γεωγραφική κάλυψη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Συμμετείχαν 14 Ξενώνες Φιλοξενίας. Το εύρος των δομών καλύπτει 13 περιφέρειες ανά  την επικράτεια.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Χρονικό διάστημα συλλογής στοιχείων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16/05/2019 έως και 26/06/2019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3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Μέθοδος δειγματοληψίας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επιλογή των φορέων έγινε με σωματοποιημένη δειγματοληψία, έτσι ώστε αυτοί να εκπροσωπούνται αναλογικά, βάση της γεωγραφικής θέσης των δομών. </a:t>
                      </a:r>
                      <a:r>
                        <a:rPr kumimoji="0" lang="el-GR" sz="11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Απαντήθηκαν 58 ερωτηματολόγια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συνολικά.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087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Μέθοδος συλλογής στοιχείων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συλλογή των στοιχείων έγινε με ταχεία ταχυδρομική αποστολή έντυπων ερωτηματολογίων (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Courier)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. Τα ερωτηματολόγια μεταφράστηκαν και στάλθηκαν σε 4 γλώσσες (Ελληνικά, Αλβανικά, Αραβικά, Φαρσί) στις δομές. Τα ερωτηματολόγια μετά την συμπλήρωση τους από τις Ωφελούμενες, σφραγίστηκαν από τις ίδιες τις Ωφελούμενες και στάλθηκαν πίσω στα γραφεία της 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CMT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ΠΡΟΟΠΤΙΚΗ Ε.Π.Ε. .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μέθοδος αυτή, διασφάλιζε το απόρρητο της όλης διαδικασίας, καθώς επίσης και την ανωνυμία και εμπιστευτικότητα των </a:t>
                      </a:r>
                      <a:r>
                        <a:rPr kumimoji="0" lang="el-GR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συλλεχθέντων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στοιχείων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                  </a:t>
                      </a:r>
                      <a:endParaRPr kumimoji="0" lang="el-G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43434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Γράφημα 2">
            <a:extLst>
              <a:ext uri="{FF2B5EF4-FFF2-40B4-BE49-F238E27FC236}">
                <a16:creationId xmlns:a16="http://schemas.microsoft.com/office/drawing/2014/main" id="{4B4794E7-2FC9-445B-8A81-4226EE6C1FB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5650110"/>
              </p:ext>
            </p:extLst>
          </p:nvPr>
        </p:nvGraphicFramePr>
        <p:xfrm>
          <a:off x="0" y="1023936"/>
          <a:ext cx="12192000" cy="583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Σημειώστε την Ηλικία σας</a:t>
            </a:r>
          </a:p>
        </p:txBody>
      </p:sp>
    </p:spTree>
    <p:extLst>
      <p:ext uri="{BB962C8B-B14F-4D97-AF65-F5344CB8AC3E}">
        <p14:creationId xmlns:p14="http://schemas.microsoft.com/office/powerpoint/2010/main" val="11406125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Γράφημα 1">
            <a:extLst>
              <a:ext uri="{FF2B5EF4-FFF2-40B4-BE49-F238E27FC236}">
                <a16:creationId xmlns:a16="http://schemas.microsoft.com/office/drawing/2014/main" id="{D1532A41-8049-41FF-BC95-CBA851513E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9487411"/>
              </p:ext>
            </p:extLst>
          </p:nvPr>
        </p:nvGraphicFramePr>
        <p:xfrm>
          <a:off x="0" y="1023936"/>
          <a:ext cx="12191999" cy="5834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Οικογενειακή κατάσταση</a:t>
            </a:r>
          </a:p>
        </p:txBody>
      </p:sp>
    </p:spTree>
    <p:extLst>
      <p:ext uri="{BB962C8B-B14F-4D97-AF65-F5344CB8AC3E}">
        <p14:creationId xmlns:p14="http://schemas.microsoft.com/office/powerpoint/2010/main" val="20959914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4" y="1571624"/>
            <a:ext cx="2443162" cy="1785937"/>
          </a:xfrm>
          <a:prstGeom prst="rect">
            <a:avLst/>
          </a:prstGeom>
          <a:noFill/>
          <a:effectLst>
            <a:reflection stA="70000" dir="5400000" sy="-100000" algn="bl" rotWithShape="0"/>
            <a:softEdge rad="63500"/>
          </a:effectLst>
          <a:scene3d>
            <a:camera prst="perspectiveContrastingRightFacing"/>
            <a:lightRig rig="threePt" dir="t"/>
          </a:scene3d>
        </p:spPr>
      </p:pic>
      <p:sp>
        <p:nvSpPr>
          <p:cNvPr id="5" name="Rounded Rectangle 4"/>
          <p:cNvSpPr/>
          <p:nvPr/>
        </p:nvSpPr>
        <p:spPr>
          <a:xfrm>
            <a:off x="1166812" y="1378742"/>
            <a:ext cx="9744075" cy="372189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l-GR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48264" y="1572025"/>
            <a:ext cx="607198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ΜΕΡΟΣ 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2.</a:t>
            </a:r>
            <a:r>
              <a:rPr lang="el-GR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en-US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</a:p>
          <a:p>
            <a:r>
              <a:rPr lang="el-GR" sz="4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Ωφελούμενες Ξενώνων Φιλοξενίας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l-GR" sz="2800" b="1" i="1" dirty="0">
                <a:solidFill>
                  <a:schemeClr val="accent1">
                    <a:lumMod val="75000"/>
                  </a:schemeClr>
                </a:solidFill>
              </a:rPr>
              <a:t>Παιδιά</a:t>
            </a:r>
            <a:r>
              <a:rPr lang="el-GR" sz="28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l-GR" sz="2800" b="1" i="1" dirty="0">
                <a:solidFill>
                  <a:schemeClr val="accent1">
                    <a:lumMod val="75000"/>
                  </a:schemeClr>
                </a:solidFill>
              </a:rPr>
              <a:t>Ωφελούμενων </a:t>
            </a:r>
          </a:p>
        </p:txBody>
      </p:sp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85" y="5813425"/>
            <a:ext cx="4869815" cy="10445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12322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Γράφημα 2">
            <a:extLst>
              <a:ext uri="{FF2B5EF4-FFF2-40B4-BE49-F238E27FC236}">
                <a16:creationId xmlns:a16="http://schemas.microsoft.com/office/drawing/2014/main" id="{F442A482-B809-493A-BDCC-DE5B3785038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9541486"/>
              </p:ext>
            </p:extLst>
          </p:nvPr>
        </p:nvGraphicFramePr>
        <p:xfrm>
          <a:off x="0" y="1023936"/>
          <a:ext cx="5086774" cy="583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Γράφημα 3">
            <a:extLst>
              <a:ext uri="{FF2B5EF4-FFF2-40B4-BE49-F238E27FC236}">
                <a16:creationId xmlns:a16="http://schemas.microsoft.com/office/drawing/2014/main" id="{8837A44C-65AB-4AF2-993D-90AB292036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3385808"/>
              </p:ext>
            </p:extLst>
          </p:nvPr>
        </p:nvGraphicFramePr>
        <p:xfrm>
          <a:off x="5086774" y="1023935"/>
          <a:ext cx="7105226" cy="5834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0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  Αριθμός</a:t>
            </a: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 παιδιών </a:t>
            </a:r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Ωφελούμενων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023935"/>
            <a:ext cx="5086774" cy="583406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Rectangle 8"/>
          <p:cNvSpPr/>
          <p:nvPr/>
        </p:nvSpPr>
        <p:spPr>
          <a:xfrm>
            <a:off x="5086774" y="1023935"/>
            <a:ext cx="7105226" cy="583406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39265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Γράφημα 1">
            <a:extLst>
              <a:ext uri="{FF2B5EF4-FFF2-40B4-BE49-F238E27FC236}">
                <a16:creationId xmlns:a16="http://schemas.microsoft.com/office/drawing/2014/main" id="{BCC9FFA3-9F25-437A-B844-7CC2F52F998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4614389"/>
              </p:ext>
            </p:extLst>
          </p:nvPr>
        </p:nvGraphicFramePr>
        <p:xfrm>
          <a:off x="0" y="1023936"/>
          <a:ext cx="12192000" cy="583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0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</a:t>
            </a: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Παιδιά</a:t>
            </a:r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και προσφερόμενες Υπηρεσίες </a:t>
            </a:r>
          </a:p>
        </p:txBody>
      </p:sp>
    </p:spTree>
    <p:extLst>
      <p:ext uri="{BB962C8B-B14F-4D97-AF65-F5344CB8AC3E}">
        <p14:creationId xmlns:p14="http://schemas.microsoft.com/office/powerpoint/2010/main" val="23613956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Γράφημα 1">
            <a:extLst>
              <a:ext uri="{FF2B5EF4-FFF2-40B4-BE49-F238E27FC236}">
                <a16:creationId xmlns:a16="http://schemas.microsoft.com/office/drawing/2014/main" id="{0647628A-B9E2-43BE-BF98-366C74BD5D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9340869"/>
              </p:ext>
            </p:extLst>
          </p:nvPr>
        </p:nvGraphicFramePr>
        <p:xfrm>
          <a:off x="0" y="1023937"/>
          <a:ext cx="12191999" cy="2847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Γράφημα 2">
            <a:extLst>
              <a:ext uri="{FF2B5EF4-FFF2-40B4-BE49-F238E27FC236}">
                <a16:creationId xmlns:a16="http://schemas.microsoft.com/office/drawing/2014/main" id="{77BEEB99-0032-44A0-A2B4-B0F34A760A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82238733"/>
              </p:ext>
            </p:extLst>
          </p:nvPr>
        </p:nvGraphicFramePr>
        <p:xfrm>
          <a:off x="-1" y="3871914"/>
          <a:ext cx="12191999" cy="2986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</a:t>
            </a:r>
            <a:r>
              <a:rPr lang="el-GR" sz="3600" dirty="0">
                <a:solidFill>
                  <a:schemeClr val="accent1">
                    <a:lumMod val="75000"/>
                  </a:schemeClr>
                </a:solidFill>
              </a:rPr>
              <a:t>Παιδιά</a:t>
            </a:r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και προσφερόμενες Υπηρεσίες </a:t>
            </a:r>
          </a:p>
        </p:txBody>
      </p:sp>
    </p:spTree>
    <p:extLst>
      <p:ext uri="{BB962C8B-B14F-4D97-AF65-F5344CB8AC3E}">
        <p14:creationId xmlns:p14="http://schemas.microsoft.com/office/powerpoint/2010/main" val="923987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166812" y="1378742"/>
            <a:ext cx="9744075" cy="3721896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4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185" y="5813425"/>
            <a:ext cx="4869815" cy="1044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4">
            <a:lum bright="-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184" y="1571624"/>
            <a:ext cx="2443162" cy="1785937"/>
          </a:xfrm>
          <a:prstGeom prst="rect">
            <a:avLst/>
          </a:prstGeom>
          <a:noFill/>
          <a:effectLst>
            <a:reflection stA="70000" dir="5400000" sy="-100000" algn="bl" rotWithShape="0"/>
            <a:softEdge rad="63500"/>
          </a:effectLst>
          <a:scene3d>
            <a:camera prst="perspectiveContrastingRightFacing"/>
            <a:lightRig rig="threePt" dir="t"/>
          </a:scene3d>
        </p:spPr>
      </p:pic>
      <p:sp>
        <p:nvSpPr>
          <p:cNvPr id="6" name="TextBox 5"/>
          <p:cNvSpPr txBox="1"/>
          <p:nvPr/>
        </p:nvSpPr>
        <p:spPr>
          <a:xfrm>
            <a:off x="4386266" y="1571624"/>
            <a:ext cx="652462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l-GR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ΜΕΡΟΣ </a:t>
            </a:r>
            <a:r>
              <a:rPr lang="en-US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A1:</a:t>
            </a:r>
          </a:p>
          <a:p>
            <a:r>
              <a:rPr lang="el-GR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Στελέχη Συμβουλευτικών Κέντρων</a:t>
            </a:r>
          </a:p>
        </p:txBody>
      </p:sp>
    </p:spTree>
    <p:extLst>
      <p:ext uri="{BB962C8B-B14F-4D97-AF65-F5344CB8AC3E}">
        <p14:creationId xmlns:p14="http://schemas.microsoft.com/office/powerpoint/2010/main" val="1587604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DE36BB1D-F78C-4BBE-B60A-4FC31A28DED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-11652"/>
            <a:ext cx="3519487" cy="10239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D3319859-66FA-4197-B68C-804404E6900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07E0E4A2-42C7-4D99-B8E2-E7187C7D6B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114985"/>
              </p:ext>
            </p:extLst>
          </p:nvPr>
        </p:nvGraphicFramePr>
        <p:xfrm>
          <a:off x="0" y="-11652"/>
          <a:ext cx="12192000" cy="686965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728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638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5677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lang="el-GR" sz="280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                                  </a:t>
                      </a:r>
                      <a:r>
                        <a:rPr lang="el-GR" sz="2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Ταυτότητα της Έρευνας Στελεχών ΣΚ</a:t>
                      </a:r>
                      <a:endParaRPr kumimoji="0" lang="el-GR" sz="2800" b="1" i="1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endParaRPr kumimoji="0" lang="el-GR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Επωνυμία Εταιρείας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CMT </a:t>
                      </a: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ΠΡΟΟΠΤΙΚΗ Ε.Π.Ε.</a:t>
                      </a: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                        </a:t>
                      </a:r>
                      <a:endParaRPr kumimoji="0" lang="el-GR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2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Επωνυμία όνομα Εντολέα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Ειδική Υπηρεσία Συντονισμού και Παρακολούθησης Δράσεων Ευρωπαϊκού Κοινωνικού Ταμείου (ΕΥΣΕΚΤ) 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14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Σκοπός της έρευνας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Αντικείμενο του </a:t>
                      </a:r>
                      <a:r>
                        <a:rPr kumimoji="0" lang="el-GR" sz="1100" b="1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αξιολογητικού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έργου είναι η ενδιάμεση αξιολόγηση των δομών υποστήριξης γυναικών, η οποία αφορά στο ενδιάμεσο διάστημα λειτουργίας τους κατά την τρέχουσα προγραμματική περίοδο (1/12/2015-31/12/2018) με στόχο τη βελτίωση του παραγόμενου έργου.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Οι ειδικοί στόχοι του έργου της αξιολόγησης είναι: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αποτίμηση της αποτελεσματικότητας, αποδοτικότητας και του τρόπου λειτουργίας και παροχής υπηρεσιών των δομών ΠΕΠ,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ανίχνευση τυχόν αστοχιών, προβλημάτων και ελλείψεων αναφορικά με το νέο σχεδιασμό και την υλοποίηση των δράσεων,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en-US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παροχή προτάσεων περί διορθωτικών κινήσεων εάν χρειαστεί, ή προτάσεων βελτίωσης του τρόπου υλοποίησης των δράσεων αυτών ή αντίστοιχων στο μέλλον,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• Ειδικότεροι στόχοι της συγκεκριμένης έρευνας ήταν οι εξής: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Διερεύνηση των τρόπων λειτουργίας των Συμβουλευτικών Κέντρων,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των  υπηρεσιών που παρέχονται στα Στελέχη Συμβουλευτικών Κέντρων, καθώς και </a:t>
                      </a:r>
                    </a:p>
                    <a:p>
                      <a:pPr marL="685800" marR="0" lvl="1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+mj-lt"/>
                        <a:buAutoNum type="alphaLcPeriod"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Η παροχή υπηρεσιών από τα Στελέχη των Συμβουλευτικών Κέντρων στις Ωφελούμενες.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Ιδιαίτερα χαρακτηριστικά δείγματος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Στελέχη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Συμβουλευτικών Κέντρων που εργάζονται στις δομές είτε στην τελευταία είτε στις δύο προηγούμενες προγραμματικές περιόδους.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9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Μέγεθος δείγματος/ γεωγραφική κάλυψη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Το εύρος των δομών καλύπτει 13 περιφέρειες ανά  την επικράτεια.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6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Χρονικό διάστημα συλλογής στοιχείων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cs typeface="Arial" pitchFamily="34" charset="0"/>
                        </a:rPr>
                        <a:t>23/04/2019 έως και 31/05/2019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3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Μέθοδος δειγματοληψίας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Επιλέχθηκαν όλα τα Στελέχη των Συμβουλευτικών Κέντρων και απαντήθηκαν 129 ερωτηματολόγια.</a:t>
                      </a: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087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Μέθοδος συλλογής στοιχείων</a:t>
                      </a: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Pct val="120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συλλογή των στοιχείων έγινε διαδικτυακά με τη χρήση ηλεκτρονικού ερωτηματολογίου, το οποίο ήταν διαθέσιμο στον ηλεκτρονικό σύνδεσμο 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	http://survey.artius.gr/index.php/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517511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?lang=el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. 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Η πρόσβαση στο ερωτηματολόγιο γινόταν μέσω μοναδικών κωδικών, οι οποίοι απεστάλησαν σε σφραγισμένους φακέλους με ταχεία ταχυδρομική αποστολή (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Courier) 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σε κάθε εκπρόσωπο του φορέα. Η μέθοδος αυτή, διασφάλιζε το απόρρητο της όλης διαδικασίας, καθώς επίσης και την ανωνυμία και εμπιστευτικότητα των </a:t>
                      </a:r>
                      <a:r>
                        <a:rPr kumimoji="0" lang="el-GR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συλλεχθέντων</a:t>
                      </a:r>
                      <a:r>
                        <a:rPr kumimoji="0" lang="el-GR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 στοιχείων. Η όλη διαδικασία της συλλογής στοιχείων υποστηρίχθηκε από τη λειτουργία </a:t>
                      </a:r>
                      <a:r>
                        <a:rPr kumimoji="0" 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</a:rPr>
                        <a:t>Help Desk.</a:t>
                      </a:r>
                      <a:endParaRPr kumimoji="0" lang="el-GR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0000" marR="90000" marT="46800" marB="4680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905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075" y="9634"/>
            <a:ext cx="3567112" cy="101430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graphicFrame>
        <p:nvGraphicFramePr>
          <p:cNvPr id="3" name="Chart 1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2159676"/>
              </p:ext>
            </p:extLst>
          </p:nvPr>
        </p:nvGraphicFramePr>
        <p:xfrm>
          <a:off x="19051" y="1033572"/>
          <a:ext cx="12149136" cy="5824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" name="Picture 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2333625" cy="638175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-23813" y="-2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                      Σημειώστε το Φύλο σας</a:t>
            </a:r>
          </a:p>
        </p:txBody>
      </p:sp>
    </p:spTree>
    <p:extLst>
      <p:ext uri="{BB962C8B-B14F-4D97-AF65-F5344CB8AC3E}">
        <p14:creationId xmlns:p14="http://schemas.microsoft.com/office/powerpoint/2010/main" val="2194162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Chart 1">
            <a:extLst>
              <a:ext uri="{FF2B5EF4-FFF2-40B4-BE49-F238E27FC236}">
                <a16:creationId xmlns:a16="http://schemas.microsoft.com/office/drawing/2014/main" id="{00000000-0008-0000-01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0506749"/>
              </p:ext>
            </p:extLst>
          </p:nvPr>
        </p:nvGraphicFramePr>
        <p:xfrm>
          <a:off x="157163" y="1023936"/>
          <a:ext cx="11887200" cy="5834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3"/>
          <p:cNvSpPr/>
          <p:nvPr/>
        </p:nvSpPr>
        <p:spPr>
          <a:xfrm>
            <a:off x="4763" y="0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Σημειώστε την Ηλικία σας</a:t>
            </a:r>
          </a:p>
        </p:txBody>
      </p:sp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0983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150743"/>
              </p:ext>
            </p:extLst>
          </p:nvPr>
        </p:nvGraphicFramePr>
        <p:xfrm>
          <a:off x="357188" y="1095375"/>
          <a:ext cx="11430000" cy="5548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/>
          <p:cNvSpPr/>
          <p:nvPr/>
        </p:nvSpPr>
        <p:spPr>
          <a:xfrm>
            <a:off x="0" y="-1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Εκπαιδευτικό επίπεδο</a:t>
            </a:r>
          </a:p>
        </p:txBody>
      </p:sp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669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513" y="0"/>
            <a:ext cx="3519487" cy="102393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0639188"/>
              </p:ext>
            </p:extLst>
          </p:nvPr>
        </p:nvGraphicFramePr>
        <p:xfrm>
          <a:off x="0" y="1023936"/>
          <a:ext cx="12192000" cy="5834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/>
          <p:cNvSpPr/>
          <p:nvPr/>
        </p:nvSpPr>
        <p:spPr>
          <a:xfrm>
            <a:off x="0" y="0"/>
            <a:ext cx="12192000" cy="10239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98000">
                <a:schemeClr val="accent1">
                  <a:lumMod val="45000"/>
                  <a:lumOff val="55000"/>
                </a:schemeClr>
              </a:gs>
              <a:gs pos="89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Ειδικότητα στελέχους</a:t>
            </a:r>
          </a:p>
        </p:txBody>
      </p:sp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33625" cy="6381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4194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685</TotalTime>
  <Words>1838</Words>
  <Application>Microsoft Office PowerPoint</Application>
  <PresentationFormat>Ευρεία οθόνη</PresentationFormat>
  <Paragraphs>230</Paragraphs>
  <Slides>38</Slides>
  <Notes>2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38</vt:i4>
      </vt:variant>
    </vt:vector>
  </HeadingPairs>
  <TitlesOfParts>
    <vt:vector size="43" baseType="lpstr">
      <vt:lpstr>Arial</vt:lpstr>
      <vt:lpstr>Calibri</vt:lpstr>
      <vt:lpstr>Calibri Light</vt:lpstr>
      <vt:lpstr>Wingdings</vt:lpstr>
      <vt:lpstr>Office Theme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Ioannis Nikolakopoulos</dc:creator>
  <cp:lastModifiedBy>cmtlaptop3</cp:lastModifiedBy>
  <cp:revision>122</cp:revision>
  <dcterms:created xsi:type="dcterms:W3CDTF">2019-06-26T10:01:59Z</dcterms:created>
  <dcterms:modified xsi:type="dcterms:W3CDTF">2019-07-04T12:20:16Z</dcterms:modified>
</cp:coreProperties>
</file>